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7" r:id="rId4"/>
    <p:sldMasterId id="2147483714" r:id="rId5"/>
    <p:sldMasterId id="2147483715" r:id="rId6"/>
    <p:sldMasterId id="2147483733" r:id="rId7"/>
    <p:sldMasterId id="2147483758" r:id="rId8"/>
    <p:sldMasterId id="2147483769" r:id="rId9"/>
    <p:sldMasterId id="2147483802" r:id="rId10"/>
    <p:sldMasterId id="2147483821" r:id="rId11"/>
  </p:sldMasterIdLst>
  <p:notesMasterIdLst>
    <p:notesMasterId r:id="rId30"/>
  </p:notesMasterIdLst>
  <p:handoutMasterIdLst>
    <p:handoutMasterId r:id="rId31"/>
  </p:handoutMasterIdLst>
  <p:sldIdLst>
    <p:sldId id="1791" r:id="rId12"/>
    <p:sldId id="2145706963" r:id="rId13"/>
    <p:sldId id="2145706948" r:id="rId14"/>
    <p:sldId id="2145706961" r:id="rId15"/>
    <p:sldId id="2145707017" r:id="rId16"/>
    <p:sldId id="2145707013" r:id="rId17"/>
    <p:sldId id="2145706997" r:id="rId18"/>
    <p:sldId id="2145707015" r:id="rId19"/>
    <p:sldId id="2145707003" r:id="rId20"/>
    <p:sldId id="2145707016" r:id="rId21"/>
    <p:sldId id="2145706985" r:id="rId22"/>
    <p:sldId id="2145707011" r:id="rId23"/>
    <p:sldId id="2145707012" r:id="rId24"/>
    <p:sldId id="2145706953" r:id="rId25"/>
    <p:sldId id="2145706917" r:id="rId26"/>
    <p:sldId id="2145706919" r:id="rId27"/>
    <p:sldId id="2145706928" r:id="rId28"/>
    <p:sldId id="214570699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2C4509-895E-9340-AEDE-F40D52C2ACB7}" name="Kelly Conlon" initials="KC" userId="S::kelly.conlon@universitypensionplan.ca::9dbd3160-46f1-4056-8fde-01c7aaa845d2" providerId="AD"/>
  <p188:author id="{FD3EB389-3C2D-47DF-FA9E-DE0FDB692A69}" name="Patrick Jordan" initials="PJ" userId="S::patrick.jordan@universitypensionplan.ca::8ec88abd-015e-41ed-9178-adf563fc9670" providerId="AD"/>
  <p188:author id="{D8FD58D6-E038-5125-4B9F-DAE76DFEBAD0}" name="Patrick Jordan" initials="PJ" userId="S::Patrick.Jordan@universitypensionplan.ca::8ec88abd-015e-41ed-9178-adf563fc9670" providerId="AD"/>
  <p188:author id="{60E18ED9-1064-AB85-4F2E-12161FE423AD}" name="Zandra Alexander (she/her)" initials="Z(" userId="S::zandra.alexander@universitypensionplan.ca::9a981b03-7392-44d8-87e9-d9b6700344dc" providerId="AD"/>
  <p188:author id="{5E65BCE1-04D4-619E-4156-F7DC30A88956}" name="Andrew Naples" initials="AN" userId="S::andrew.naples@universitypensionplan.ca::8119299b-0705-4e11-ab58-274b25ef60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A72"/>
    <a:srgbClr val="F0EDF4"/>
    <a:srgbClr val="FEF7EF"/>
    <a:srgbClr val="D6B041"/>
    <a:srgbClr val="FCF3D9"/>
    <a:srgbClr val="000000"/>
    <a:srgbClr val="FDF3F3"/>
    <a:srgbClr val="FBE6E7"/>
    <a:srgbClr val="FFECF2"/>
    <a:srgbClr val="1230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082" autoAdjust="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microsoft.com/office/2018/10/relationships/authors" Target="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pensionplan.sharepoint.com/sites/AssetLiability/Shared%20Documents/General/Actuarial/University%20Questions/Saint%20Michael's%20College/Saint%20Michael's%20College%20Retirement%20pension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C1-44BA-8996-6FF7CC120961}"/>
              </c:ext>
            </c:extLst>
          </c:dPt>
          <c:dPt>
            <c:idx val="1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C1-44BA-8996-6FF7CC12096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C1-44BA-8996-6FF7CC120961}"/>
              </c:ext>
            </c:extLst>
          </c:dPt>
          <c:val>
            <c:numRef>
              <c:f>Sheet1!$A$1:$A$3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C1-44BA-8996-6FF7CC120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207122646444974E-2"/>
          <c:y val="1.8504820618700426E-2"/>
          <c:w val="0.95286305985015596"/>
          <c:h val="0.86437015197244926"/>
        </c:manualLayout>
      </c:layout>
      <c:lineChart>
        <c:grouping val="standard"/>
        <c:varyColors val="0"/>
        <c:ser>
          <c:idx val="0"/>
          <c:order val="0"/>
          <c:tx>
            <c:strRef>
              <c:f>'Line Graph'!$B$6</c:f>
              <c:strCache>
                <c:ptCount val="1"/>
                <c:pt idx="0">
                  <c:v>UPP</c:v>
                </c:pt>
              </c:strCache>
            </c:strRef>
          </c:tx>
          <c:spPr>
            <a:ln w="38100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75000"/>
                </a:schemeClr>
              </a:solidFill>
              <a:ln w="38100">
                <a:solidFill>
                  <a:schemeClr val="accent3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04-4F4F-82F3-BB66F1EF1D9A}"/>
                </c:ext>
              </c:extLst>
            </c:dLbl>
            <c:dLbl>
              <c:idx val="5"/>
              <c:layout>
                <c:manualLayout>
                  <c:x val="-4.8103275077041416E-2"/>
                  <c:y val="-8.63952464153488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B3BB25-9379-3243-A65E-948A54393699}" type="VALUE">
                      <a:rPr lang="en-US" b="1" smtClean="0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3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B04-4F4F-82F3-BB66F1EF1D9A}"/>
                </c:ext>
              </c:extLst>
            </c:dLbl>
            <c:dLbl>
              <c:idx val="20"/>
              <c:layout>
                <c:manualLayout>
                  <c:x val="-4.8103275077041541E-2"/>
                  <c:y val="-6.724493847021136E-2"/>
                </c:manualLayout>
              </c:layout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04-4F4F-82F3-BB66F1EF1D9A}"/>
                </c:ext>
              </c:extLst>
            </c:dLbl>
            <c:dLbl>
              <c:idx val="30"/>
              <c:layout>
                <c:manualLayout>
                  <c:x val="-2.023980718529092E-2"/>
                  <c:y val="-3.7589318738027018E-2"/>
                </c:manualLayout>
              </c:layout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3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04-4F4F-82F3-BB66F1EF1D9A}"/>
                </c:ext>
              </c:extLst>
            </c:dLbl>
            <c:numFmt formatCode="&quot;$&quot;#,##0,&quot;K&quot;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3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'Line Graph'!$C$5:$AG$5</c:f>
              <c:numCache>
                <c:formatCode>General</c:formatCode>
                <c:ptCount val="3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</c:numCache>
            </c:numRef>
          </c:cat>
          <c:val>
            <c:numRef>
              <c:f>'Line Graph'!$C$6:$AG$6</c:f>
              <c:numCache>
                <c:formatCode>_(* #,##0.00_);_(* \(#,##0.00\);_(* "-"??_);_(@_)</c:formatCode>
                <c:ptCount val="31"/>
                <c:pt idx="0">
                  <c:v>48000</c:v>
                </c:pt>
                <c:pt idx="1">
                  <c:v>57000</c:v>
                </c:pt>
                <c:pt idx="2">
                  <c:v>67000</c:v>
                </c:pt>
                <c:pt idx="3">
                  <c:v>78000</c:v>
                </c:pt>
                <c:pt idx="4">
                  <c:v>90000</c:v>
                </c:pt>
                <c:pt idx="5">
                  <c:v>138000</c:v>
                </c:pt>
                <c:pt idx="6">
                  <c:v>148000</c:v>
                </c:pt>
                <c:pt idx="7">
                  <c:v>159000</c:v>
                </c:pt>
                <c:pt idx="8">
                  <c:v>170000</c:v>
                </c:pt>
                <c:pt idx="9">
                  <c:v>182000</c:v>
                </c:pt>
                <c:pt idx="10">
                  <c:v>194000</c:v>
                </c:pt>
                <c:pt idx="11">
                  <c:v>197000</c:v>
                </c:pt>
                <c:pt idx="12">
                  <c:v>200000</c:v>
                </c:pt>
                <c:pt idx="13">
                  <c:v>203000</c:v>
                </c:pt>
                <c:pt idx="14">
                  <c:v>206000</c:v>
                </c:pt>
                <c:pt idx="15">
                  <c:v>209000</c:v>
                </c:pt>
                <c:pt idx="16">
                  <c:v>212000</c:v>
                </c:pt>
                <c:pt idx="17">
                  <c:v>215000</c:v>
                </c:pt>
                <c:pt idx="18">
                  <c:v>219000</c:v>
                </c:pt>
                <c:pt idx="19">
                  <c:v>222000</c:v>
                </c:pt>
                <c:pt idx="20">
                  <c:v>225000</c:v>
                </c:pt>
                <c:pt idx="21">
                  <c:v>229000</c:v>
                </c:pt>
                <c:pt idx="22">
                  <c:v>232000</c:v>
                </c:pt>
                <c:pt idx="23">
                  <c:v>236000</c:v>
                </c:pt>
                <c:pt idx="24">
                  <c:v>239000</c:v>
                </c:pt>
                <c:pt idx="25">
                  <c:v>243000</c:v>
                </c:pt>
                <c:pt idx="26">
                  <c:v>246000</c:v>
                </c:pt>
                <c:pt idx="27">
                  <c:v>250000</c:v>
                </c:pt>
                <c:pt idx="28">
                  <c:v>254000</c:v>
                </c:pt>
                <c:pt idx="29">
                  <c:v>258000</c:v>
                </c:pt>
                <c:pt idx="30">
                  <c:v>261000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B04-4F4F-82F3-BB66F1EF1D9A}"/>
            </c:ext>
          </c:extLst>
        </c:ser>
        <c:ser>
          <c:idx val="1"/>
          <c:order val="1"/>
          <c:tx>
            <c:strRef>
              <c:f>'Line Graph'!$B$7</c:f>
              <c:strCache>
                <c:ptCount val="1"/>
                <c:pt idx="0">
                  <c:v>St Mikes</c:v>
                </c:pt>
              </c:strCache>
            </c:strRef>
          </c:tx>
          <c:spPr>
            <a:ln w="381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75000"/>
                </a:schemeClr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5916683276109741E-3"/>
                  <c:y val="4.6884034463456882E-2"/>
                </c:manualLayout>
              </c:layout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04-4F4F-82F3-BB66F1EF1D9A}"/>
                </c:ext>
              </c:extLst>
            </c:dLbl>
            <c:dLbl>
              <c:idx val="5"/>
              <c:layout>
                <c:manualLayout>
                  <c:x val="2.6359462707455438E-2"/>
                  <c:y val="3.21458952456589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4E6DB0E-39C7-D941-906F-4EEA093B5F6E}" type="VALUE">
                      <a:rPr lang="en-US" b="1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1400" b="1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[VALUE]</a:t>
                    </a:fld>
                    <a:endParaRPr lang="en-CA"/>
                  </a:p>
                </c:rich>
              </c:tx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B04-4F4F-82F3-BB66F1EF1D9A}"/>
                </c:ext>
              </c:extLst>
            </c:dLbl>
            <c:dLbl>
              <c:idx val="20"/>
              <c:layout>
                <c:manualLayout>
                  <c:x val="-5.0237220102325238E-2"/>
                  <c:y val="7.7171863566226739E-2"/>
                </c:manualLayout>
              </c:layout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04-4F4F-82F3-BB66F1EF1D9A}"/>
                </c:ext>
              </c:extLst>
            </c:dLbl>
            <c:dLbl>
              <c:idx val="30"/>
              <c:layout>
                <c:manualLayout>
                  <c:x val="-1.3855901072497413E-2"/>
                  <c:y val="4.6106143543728939E-2"/>
                </c:manualLayout>
              </c:layout>
              <c:numFmt formatCode="&quot;$&quot;#,##0,&quot;K&quot;\ 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04-4F4F-82F3-BB66F1EF1D9A}"/>
                </c:ext>
              </c:extLst>
            </c:dLbl>
            <c:numFmt formatCode="&quot;$&quot;#,##0,&quot;K&quot;\ 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5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'Line Graph'!$C$5:$AG$5</c:f>
              <c:numCache>
                <c:formatCode>General</c:formatCode>
                <c:ptCount val="31"/>
                <c:pt idx="0">
                  <c:v>55</c:v>
                </c:pt>
                <c:pt idx="1">
                  <c:v>56</c:v>
                </c:pt>
                <c:pt idx="2">
                  <c:v>57</c:v>
                </c:pt>
                <c:pt idx="3">
                  <c:v>58</c:v>
                </c:pt>
                <c:pt idx="4">
                  <c:v>59</c:v>
                </c:pt>
                <c:pt idx="5">
                  <c:v>60</c:v>
                </c:pt>
                <c:pt idx="6">
                  <c:v>61</c:v>
                </c:pt>
                <c:pt idx="7">
                  <c:v>62</c:v>
                </c:pt>
                <c:pt idx="8">
                  <c:v>63</c:v>
                </c:pt>
                <c:pt idx="9">
                  <c:v>64</c:v>
                </c:pt>
                <c:pt idx="10">
                  <c:v>65</c:v>
                </c:pt>
                <c:pt idx="11">
                  <c:v>66</c:v>
                </c:pt>
                <c:pt idx="12">
                  <c:v>67</c:v>
                </c:pt>
                <c:pt idx="13">
                  <c:v>68</c:v>
                </c:pt>
                <c:pt idx="14">
                  <c:v>69</c:v>
                </c:pt>
                <c:pt idx="15">
                  <c:v>70</c:v>
                </c:pt>
                <c:pt idx="16">
                  <c:v>71</c:v>
                </c:pt>
                <c:pt idx="17">
                  <c:v>72</c:v>
                </c:pt>
                <c:pt idx="18">
                  <c:v>73</c:v>
                </c:pt>
                <c:pt idx="19">
                  <c:v>74</c:v>
                </c:pt>
                <c:pt idx="20">
                  <c:v>75</c:v>
                </c:pt>
                <c:pt idx="21">
                  <c:v>76</c:v>
                </c:pt>
                <c:pt idx="22">
                  <c:v>77</c:v>
                </c:pt>
                <c:pt idx="23">
                  <c:v>78</c:v>
                </c:pt>
                <c:pt idx="24">
                  <c:v>79</c:v>
                </c:pt>
                <c:pt idx="25">
                  <c:v>80</c:v>
                </c:pt>
                <c:pt idx="26">
                  <c:v>81</c:v>
                </c:pt>
                <c:pt idx="27">
                  <c:v>82</c:v>
                </c:pt>
                <c:pt idx="28">
                  <c:v>83</c:v>
                </c:pt>
                <c:pt idx="29">
                  <c:v>84</c:v>
                </c:pt>
                <c:pt idx="30">
                  <c:v>85</c:v>
                </c:pt>
              </c:numCache>
            </c:numRef>
          </c:cat>
          <c:val>
            <c:numRef>
              <c:f>'Line Graph'!$C$7:$AG$7</c:f>
              <c:numCache>
                <c:formatCode>_(* #,##0.00_);_(* \(#,##0.00\);_(* "-"??_);_(@_)</c:formatCode>
                <c:ptCount val="31"/>
                <c:pt idx="0">
                  <c:v>40000</c:v>
                </c:pt>
                <c:pt idx="1">
                  <c:v>50000</c:v>
                </c:pt>
                <c:pt idx="2">
                  <c:v>60000</c:v>
                </c:pt>
                <c:pt idx="3">
                  <c:v>72000</c:v>
                </c:pt>
                <c:pt idx="4">
                  <c:v>86000</c:v>
                </c:pt>
                <c:pt idx="5">
                  <c:v>101000</c:v>
                </c:pt>
                <c:pt idx="6">
                  <c:v>117000</c:v>
                </c:pt>
                <c:pt idx="7">
                  <c:v>135000</c:v>
                </c:pt>
                <c:pt idx="8">
                  <c:v>155000</c:v>
                </c:pt>
                <c:pt idx="9">
                  <c:v>178000</c:v>
                </c:pt>
                <c:pt idx="10">
                  <c:v>202000</c:v>
                </c:pt>
                <c:pt idx="11">
                  <c:v>202000</c:v>
                </c:pt>
                <c:pt idx="12">
                  <c:v>202000</c:v>
                </c:pt>
                <c:pt idx="13">
                  <c:v>202000</c:v>
                </c:pt>
                <c:pt idx="14">
                  <c:v>202000</c:v>
                </c:pt>
                <c:pt idx="15">
                  <c:v>202000</c:v>
                </c:pt>
                <c:pt idx="16">
                  <c:v>202000</c:v>
                </c:pt>
                <c:pt idx="17">
                  <c:v>202000</c:v>
                </c:pt>
                <c:pt idx="18">
                  <c:v>202000</c:v>
                </c:pt>
                <c:pt idx="19">
                  <c:v>202000</c:v>
                </c:pt>
                <c:pt idx="20">
                  <c:v>202000</c:v>
                </c:pt>
                <c:pt idx="21">
                  <c:v>202000</c:v>
                </c:pt>
                <c:pt idx="22">
                  <c:v>202000</c:v>
                </c:pt>
                <c:pt idx="23">
                  <c:v>202000</c:v>
                </c:pt>
                <c:pt idx="24">
                  <c:v>202000</c:v>
                </c:pt>
                <c:pt idx="25">
                  <c:v>202000</c:v>
                </c:pt>
                <c:pt idx="26">
                  <c:v>202000</c:v>
                </c:pt>
                <c:pt idx="27">
                  <c:v>202000</c:v>
                </c:pt>
                <c:pt idx="28">
                  <c:v>202000</c:v>
                </c:pt>
                <c:pt idx="29">
                  <c:v>202000</c:v>
                </c:pt>
                <c:pt idx="30">
                  <c:v>202000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9-7B04-4F4F-82F3-BB66F1EF1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967391"/>
        <c:axId val="346979871"/>
      </c:lineChart>
      <c:catAx>
        <c:axId val="34696739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>
                    <a:solidFill>
                      <a:schemeClr val="accent6"/>
                    </a:solidFill>
                  </a:rPr>
                  <a:t>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accent6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979871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346979871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extTo"/>
        <c:crossAx val="346967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46781510253012E-2"/>
          <c:y val="1.5998827592476689E-2"/>
          <c:w val="0.91504435542109142"/>
          <c:h val="0.88318132942308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57-47FA-88B9-DCFB8B4DE91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57-47FA-88B9-DCFB8B4DE91F}"/>
              </c:ext>
            </c:extLst>
          </c:dPt>
          <c:cat>
            <c:strRef>
              <c:f>Sheet1!$A$2:$A$4</c:f>
              <c:strCache>
                <c:ptCount val="3"/>
                <c:pt idx="0">
                  <c:v>University Benefit with 10 Years of Service</c:v>
                </c:pt>
                <c:pt idx="1">
                  <c:v>UPP Benefit with 15 Years of Service</c:v>
                </c:pt>
                <c:pt idx="2">
                  <c:v>Total Benefit Payable from UPP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13.8</c:v>
                </c:pt>
                <c:pt idx="1">
                  <c:v>10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57-47FA-88B9-DCFB8B4DE9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University Benefit with 10 Years of Service</c:v>
                </c:pt>
                <c:pt idx="1">
                  <c:v>UPP Benefit with 15 Years of Service</c:v>
                </c:pt>
                <c:pt idx="2">
                  <c:v>Total Benefit Payable from UPP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1">
                  <c:v>0</c:v>
                </c:pt>
                <c:pt idx="2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F57-47FA-88B9-DCFB8B4DE9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University Benefit with 10 Years of Service</c:v>
                </c:pt>
                <c:pt idx="1">
                  <c:v>UPP Benefit with 15 Years of Service</c:v>
                </c:pt>
                <c:pt idx="2">
                  <c:v>Total Benefit Payable from UPP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1">
                  <c:v>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57-47FA-88B9-DCFB8B4DE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466122272"/>
        <c:axId val="1466122688"/>
      </c:barChart>
      <c:catAx>
        <c:axId val="1466122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66122688"/>
        <c:crosses val="autoZero"/>
        <c:auto val="1"/>
        <c:lblAlgn val="ctr"/>
        <c:lblOffset val="100"/>
        <c:noMultiLvlLbl val="0"/>
      </c:catAx>
      <c:valAx>
        <c:axId val="146612268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6612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0.6649</cdr:x>
      <cdr:y>0.24583</cdr:y>
    </cdr:from>
    <cdr:to>
      <cdr:x>0.6649</cdr:x>
      <cdr:y>0.28218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0E054FB-1885-D74F-4BFD-B046CC8090D4}"/>
            </a:ext>
          </a:extLst>
        </cdr:cNvPr>
        <cdr:cNvCxnSpPr/>
      </cdr:nvCxnSpPr>
      <cdr:spPr>
        <a:xfrm xmlns:a="http://schemas.openxmlformats.org/drawingml/2006/main" flipV="1">
          <a:off x="5006523" y="1141192"/>
          <a:ext cx="0" cy="16874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0.97372</cdr:x>
      <cdr:y>0.14931</cdr:y>
    </cdr:from>
    <cdr:to>
      <cdr:x>0.97372</cdr:x>
      <cdr:y>0.28676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D73C185D-7743-13BB-9257-37579D26AC62}"/>
            </a:ext>
          </a:extLst>
        </cdr:cNvPr>
        <cdr:cNvCxnSpPr/>
      </cdr:nvCxnSpPr>
      <cdr:spPr>
        <a:xfrm xmlns:a="http://schemas.openxmlformats.org/drawingml/2006/main" flipV="1">
          <a:off x="8001158" y="693137"/>
          <a:ext cx="0" cy="638063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0.20362</cdr:x>
      <cdr:y>0.5</cdr:y>
    </cdr:from>
    <cdr:to>
      <cdr:x>0.20362</cdr:x>
      <cdr:y>0.57993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D39E23C1-4566-4178-4CE4-2C0389CBD66F}"/>
            </a:ext>
          </a:extLst>
        </cdr:cNvPr>
        <cdr:cNvCxnSpPr/>
      </cdr:nvCxnSpPr>
      <cdr:spPr>
        <a:xfrm xmlns:a="http://schemas.openxmlformats.org/drawingml/2006/main" flipV="1">
          <a:off x="1533220" y="2321111"/>
          <a:ext cx="0" cy="371056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1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729C24-D3A5-8446-8B83-0319148F7F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841CCB-CF7F-674D-8CE3-DF241D69C1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6CEF8-FC6A-DF46-BF09-37EE8DAA5D45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A9FD-B200-E842-9F96-CC9B816E2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0F111-EF6C-8449-A046-79E0CD136F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E6648-AABD-8340-9CD6-CA951E342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40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5585-9C9E-46DD-96C1-61055DF2DF33}" type="datetimeFigureOut">
              <a:rPr lang="en-CA" smtClean="0"/>
              <a:t>2022-09-13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BAF76-2661-4FF3-94F6-7CF41828ADC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4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6503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5973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29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810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25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Speaking 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BAF76-2661-4FF3-94F6-7CF41828ADC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738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3146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6689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spcAft>
                <a:spcPts val="1200"/>
              </a:spcAft>
              <a:buFont typeface="Arial,Sans-Serif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2523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180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527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917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697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BAF76-2661-4FF3-94F6-7CF41828ADC8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339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8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5440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BAF76-2661-4FF3-94F6-7CF41828ADC8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9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0.svg"/><Relationship Id="rId4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svg"/><Relationship Id="rId5" Type="http://schemas.openxmlformats.org/officeDocument/2006/relationships/image" Target="../media/image4.png"/><Relationship Id="rId4" Type="http://schemas.openxmlformats.org/officeDocument/2006/relationships/image" Target="../media/image26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29.svg"/><Relationship Id="rId4" Type="http://schemas.openxmlformats.org/officeDocument/2006/relationships/image" Target="../media/image1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0B5A7574-A2FC-884D-A02E-20C52505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39" y="0"/>
            <a:ext cx="8451962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681C1D5-C56E-2946-84DC-393E89C124EB}"/>
              </a:ext>
            </a:extLst>
          </p:cNvPr>
          <p:cNvSpPr/>
          <p:nvPr/>
        </p:nvSpPr>
        <p:spPr>
          <a:xfrm flipH="1">
            <a:off x="-42584" y="-5016"/>
            <a:ext cx="9053971" cy="6875780"/>
          </a:xfrm>
          <a:custGeom>
            <a:avLst/>
            <a:gdLst>
              <a:gd name="connsiteX0" fmla="*/ 9053972 w 9053971"/>
              <a:gd name="connsiteY0" fmla="*/ 0 h 6875780"/>
              <a:gd name="connsiteX1" fmla="*/ 4417185 w 9053971"/>
              <a:gd name="connsiteY1" fmla="*/ 0 h 6875780"/>
              <a:gd name="connsiteX2" fmla="*/ 4417185 w 9053971"/>
              <a:gd name="connsiteY2" fmla="*/ 22162 h 6875780"/>
              <a:gd name="connsiteX3" fmla="*/ 4180932 w 9053971"/>
              <a:gd name="connsiteY3" fmla="*/ 787591 h 6875780"/>
              <a:gd name="connsiteX4" fmla="*/ 3245833 w 9053971"/>
              <a:gd name="connsiteY4" fmla="*/ 2509584 h 6875780"/>
              <a:gd name="connsiteX5" fmla="*/ 906751 w 9053971"/>
              <a:gd name="connsiteY5" fmla="*/ 5739511 h 6875780"/>
              <a:gd name="connsiteX6" fmla="*/ 60827 w 9053971"/>
              <a:gd name="connsiteY6" fmla="*/ 6779387 h 6875780"/>
              <a:gd name="connsiteX7" fmla="*/ 0 w 9053971"/>
              <a:gd name="connsiteY7" fmla="*/ 6856730 h 6875780"/>
              <a:gd name="connsiteX8" fmla="*/ 4418648 w 9053971"/>
              <a:gd name="connsiteY8" fmla="*/ 6856730 h 6875780"/>
              <a:gd name="connsiteX9" fmla="*/ 9053972 w 9053971"/>
              <a:gd name="connsiteY9" fmla="*/ 6875780 h 68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3971" h="6875780">
                <a:moveTo>
                  <a:pt x="9053972" y="0"/>
                </a:moveTo>
                <a:lnTo>
                  <a:pt x="4417185" y="0"/>
                </a:lnTo>
                <a:lnTo>
                  <a:pt x="4417185" y="22162"/>
                </a:lnTo>
                <a:cubicBezTo>
                  <a:pt x="4368435" y="286766"/>
                  <a:pt x="4284154" y="540131"/>
                  <a:pt x="4180932" y="787591"/>
                </a:cubicBezTo>
                <a:cubicBezTo>
                  <a:pt x="3928217" y="1393508"/>
                  <a:pt x="3597068" y="1957261"/>
                  <a:pt x="3245833" y="2509584"/>
                </a:cubicBezTo>
                <a:cubicBezTo>
                  <a:pt x="2531225" y="3633089"/>
                  <a:pt x="1733734" y="4697222"/>
                  <a:pt x="906751" y="5739511"/>
                </a:cubicBezTo>
                <a:cubicBezTo>
                  <a:pt x="629056" y="6089523"/>
                  <a:pt x="342971" y="6432931"/>
                  <a:pt x="60827" y="6779387"/>
                </a:cubicBezTo>
                <a:cubicBezTo>
                  <a:pt x="43157" y="6801104"/>
                  <a:pt x="26250" y="6823329"/>
                  <a:pt x="0" y="6856730"/>
                </a:cubicBezTo>
                <a:lnTo>
                  <a:pt x="4418648" y="6856730"/>
                </a:lnTo>
                <a:lnTo>
                  <a:pt x="9053972" y="6875780"/>
                </a:lnTo>
                <a:close/>
              </a:path>
            </a:pathLst>
          </a:custGeom>
          <a:solidFill>
            <a:schemeClr val="accent6"/>
          </a:solidFill>
          <a:ln w="6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340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6340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bg1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40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B29C0-96C4-5C45-BDCE-98A5AE0E9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3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89A251-0EC8-9943-8FA0-6535296EE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90"/>
          <a:stretch/>
        </p:blipFill>
        <p:spPr>
          <a:xfrm>
            <a:off x="8809404" y="2877167"/>
            <a:ext cx="3382596" cy="39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1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p sheet –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C8828-087B-FB46-9D7F-827CC35DF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73" y="2718562"/>
            <a:ext cx="4944660" cy="160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where you will insert your section title or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46149-4DDE-0846-85E7-8827CB82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66950"/>
            <a:ext cx="1438275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Up next…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35C86B-0D2E-B145-8C6D-0D7D1268A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77"/>
          <a:stretch/>
        </p:blipFill>
        <p:spPr>
          <a:xfrm>
            <a:off x="8414344" y="2390274"/>
            <a:ext cx="3777656" cy="44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289020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0432B3-D5DF-84EC-D270-C8C877858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A38F2B-88D2-1FBE-758F-A30BA4E6932B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F4A1E-A0FF-F583-A2E4-04E85A42DDD9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4D75C3-C727-7D1C-5310-AAAD16CD9C19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2097403-D0E7-C65A-A15D-9C562E588B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3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772E11-FAE6-A131-CCC3-59F05DE18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001582-72B2-AB26-96E9-337F035DC3CD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1CE51-C8C5-1191-D387-10D7B466A6E4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74E9E-2AC9-6BD9-60C5-F1F964CCC9BE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7441207-9F6C-1C31-01E2-DFE3172CDC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53D8D8-3C94-A9D4-5B66-CEB9B3E5B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6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924894-51DD-51CB-330E-95DDAC952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33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1085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67766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8E1AF1A-CE4B-A666-A898-C7A2A50AED3E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09B48-9F17-EA86-8FEB-708C1C4D527F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0F338-6E82-3D25-6B76-EEFDCB8735C5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DF63FB1-B01E-B1F4-028D-9716C263E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7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171A34-246A-37D3-990F-9890B60BD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D74EBB-ED6B-904D-A94F-85986AB50E16}"/>
              </a:ext>
            </a:extLst>
          </p:cNvPr>
          <p:cNvSpPr/>
          <p:nvPr userDrawn="1"/>
        </p:nvSpPr>
        <p:spPr>
          <a:xfrm>
            <a:off x="0" y="0"/>
            <a:ext cx="9277794" cy="6898068"/>
          </a:xfrm>
          <a:custGeom>
            <a:avLst/>
            <a:gdLst>
              <a:gd name="connsiteX0" fmla="*/ 9277794 w 9277794"/>
              <a:gd name="connsiteY0" fmla="*/ 6878956 h 6898068"/>
              <a:gd name="connsiteX1" fmla="*/ 9216834 w 9277794"/>
              <a:gd name="connsiteY1" fmla="*/ 6801422 h 6898068"/>
              <a:gd name="connsiteX2" fmla="*/ 8368856 w 9277794"/>
              <a:gd name="connsiteY2" fmla="*/ 5758117 h 6898068"/>
              <a:gd name="connsiteX3" fmla="*/ 6024436 w 9277794"/>
              <a:gd name="connsiteY3" fmla="*/ 2517648 h 6898068"/>
              <a:gd name="connsiteX4" fmla="*/ 5087112 w 9277794"/>
              <a:gd name="connsiteY4" fmla="*/ 790004 h 6898068"/>
              <a:gd name="connsiteX5" fmla="*/ 4850321 w 9277794"/>
              <a:gd name="connsiteY5" fmla="*/ 22098 h 6898068"/>
              <a:gd name="connsiteX6" fmla="*/ 4850321 w 9277794"/>
              <a:gd name="connsiteY6" fmla="*/ 0 h 6898068"/>
              <a:gd name="connsiteX7" fmla="*/ 0 w 9277794"/>
              <a:gd name="connsiteY7" fmla="*/ 0 h 6898068"/>
              <a:gd name="connsiteX8" fmla="*/ 0 w 9277794"/>
              <a:gd name="connsiteY8" fmla="*/ 6898069 h 6898068"/>
              <a:gd name="connsiteX9" fmla="*/ 4848924 w 9277794"/>
              <a:gd name="connsiteY9" fmla="*/ 6879019 h 6898068"/>
              <a:gd name="connsiteX10" fmla="*/ 9277794 w 9277794"/>
              <a:gd name="connsiteY10" fmla="*/ 6879019 h 68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7794" h="6898068">
                <a:moveTo>
                  <a:pt x="9277794" y="6878956"/>
                </a:moveTo>
                <a:cubicBezTo>
                  <a:pt x="9251442" y="6845427"/>
                  <a:pt x="9234488" y="6823139"/>
                  <a:pt x="9216834" y="6801422"/>
                </a:cubicBezTo>
                <a:cubicBezTo>
                  <a:pt x="8934006" y="6453823"/>
                  <a:pt x="8647240" y="6109272"/>
                  <a:pt x="8368856" y="5758117"/>
                </a:cubicBezTo>
                <a:cubicBezTo>
                  <a:pt x="7539863" y="4712462"/>
                  <a:pt x="6740652" y="3644900"/>
                  <a:pt x="6024436" y="2517648"/>
                </a:cubicBezTo>
                <a:cubicBezTo>
                  <a:pt x="5672328" y="1963484"/>
                  <a:pt x="5340350" y="1397889"/>
                  <a:pt x="5087112" y="790004"/>
                </a:cubicBezTo>
                <a:cubicBezTo>
                  <a:pt x="4983734" y="541782"/>
                  <a:pt x="4899216" y="287592"/>
                  <a:pt x="4850321" y="22098"/>
                </a:cubicBezTo>
                <a:lnTo>
                  <a:pt x="4850321" y="0"/>
                </a:lnTo>
                <a:lnTo>
                  <a:pt x="0" y="0"/>
                </a:lnTo>
                <a:lnTo>
                  <a:pt x="0" y="6898069"/>
                </a:lnTo>
                <a:lnTo>
                  <a:pt x="4848924" y="6879019"/>
                </a:lnTo>
                <a:lnTo>
                  <a:pt x="9277794" y="6879019"/>
                </a:lnTo>
                <a:close/>
              </a:path>
            </a:pathLst>
          </a:custGeom>
          <a:solidFill>
            <a:srgbClr val="FEF7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099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099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accent6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099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D96D8A-DD85-7C45-AD1F-FDC19548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12" y="1694207"/>
            <a:ext cx="2066510" cy="4133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63CAAFF-3C9C-DC43-8F47-E57949093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86"/>
          <a:stretch/>
        </p:blipFill>
        <p:spPr>
          <a:xfrm>
            <a:off x="8782491" y="2908430"/>
            <a:ext cx="3409509" cy="39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72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0C44BA-92D0-AD28-96DE-ABD8DC6809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56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844B28-5886-6501-478E-85E1D2CB23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3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10858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67766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1085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677669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2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92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0B5A7574-A2FC-884D-A02E-20C52505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39" y="0"/>
            <a:ext cx="8451962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681C1D5-C56E-2946-84DC-393E89C124EB}"/>
              </a:ext>
            </a:extLst>
          </p:cNvPr>
          <p:cNvSpPr/>
          <p:nvPr/>
        </p:nvSpPr>
        <p:spPr>
          <a:xfrm flipH="1">
            <a:off x="-42584" y="-5016"/>
            <a:ext cx="9053971" cy="6875780"/>
          </a:xfrm>
          <a:custGeom>
            <a:avLst/>
            <a:gdLst>
              <a:gd name="connsiteX0" fmla="*/ 9053972 w 9053971"/>
              <a:gd name="connsiteY0" fmla="*/ 0 h 6875780"/>
              <a:gd name="connsiteX1" fmla="*/ 4417185 w 9053971"/>
              <a:gd name="connsiteY1" fmla="*/ 0 h 6875780"/>
              <a:gd name="connsiteX2" fmla="*/ 4417185 w 9053971"/>
              <a:gd name="connsiteY2" fmla="*/ 22162 h 6875780"/>
              <a:gd name="connsiteX3" fmla="*/ 4180932 w 9053971"/>
              <a:gd name="connsiteY3" fmla="*/ 787591 h 6875780"/>
              <a:gd name="connsiteX4" fmla="*/ 3245833 w 9053971"/>
              <a:gd name="connsiteY4" fmla="*/ 2509584 h 6875780"/>
              <a:gd name="connsiteX5" fmla="*/ 906751 w 9053971"/>
              <a:gd name="connsiteY5" fmla="*/ 5739511 h 6875780"/>
              <a:gd name="connsiteX6" fmla="*/ 60827 w 9053971"/>
              <a:gd name="connsiteY6" fmla="*/ 6779387 h 6875780"/>
              <a:gd name="connsiteX7" fmla="*/ 0 w 9053971"/>
              <a:gd name="connsiteY7" fmla="*/ 6856730 h 6875780"/>
              <a:gd name="connsiteX8" fmla="*/ 4418648 w 9053971"/>
              <a:gd name="connsiteY8" fmla="*/ 6856730 h 6875780"/>
              <a:gd name="connsiteX9" fmla="*/ 9053972 w 9053971"/>
              <a:gd name="connsiteY9" fmla="*/ 6875780 h 68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3971" h="6875780">
                <a:moveTo>
                  <a:pt x="9053972" y="0"/>
                </a:moveTo>
                <a:lnTo>
                  <a:pt x="4417185" y="0"/>
                </a:lnTo>
                <a:lnTo>
                  <a:pt x="4417185" y="22162"/>
                </a:lnTo>
                <a:cubicBezTo>
                  <a:pt x="4368435" y="286766"/>
                  <a:pt x="4284154" y="540131"/>
                  <a:pt x="4180932" y="787591"/>
                </a:cubicBezTo>
                <a:cubicBezTo>
                  <a:pt x="3928217" y="1393508"/>
                  <a:pt x="3597068" y="1957261"/>
                  <a:pt x="3245833" y="2509584"/>
                </a:cubicBezTo>
                <a:cubicBezTo>
                  <a:pt x="2531225" y="3633089"/>
                  <a:pt x="1733734" y="4697222"/>
                  <a:pt x="906751" y="5739511"/>
                </a:cubicBezTo>
                <a:cubicBezTo>
                  <a:pt x="629056" y="6089523"/>
                  <a:pt x="342971" y="6432931"/>
                  <a:pt x="60827" y="6779387"/>
                </a:cubicBezTo>
                <a:cubicBezTo>
                  <a:pt x="43157" y="6801104"/>
                  <a:pt x="26250" y="6823329"/>
                  <a:pt x="0" y="6856730"/>
                </a:cubicBezTo>
                <a:lnTo>
                  <a:pt x="4418648" y="6856730"/>
                </a:lnTo>
                <a:lnTo>
                  <a:pt x="9053972" y="6875780"/>
                </a:lnTo>
                <a:close/>
              </a:path>
            </a:pathLst>
          </a:custGeom>
          <a:solidFill>
            <a:schemeClr val="accent6"/>
          </a:solidFill>
          <a:ln w="6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340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6340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bg1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40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B29C0-96C4-5C45-BDCE-98A5AE0E9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3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89A251-0EC8-9943-8FA0-6535296EE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90"/>
          <a:stretch/>
        </p:blipFill>
        <p:spPr>
          <a:xfrm>
            <a:off x="7149550" y="923757"/>
            <a:ext cx="5042450" cy="59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6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2AA65D-DADD-D44F-8792-09C740BB6F33}"/>
              </a:ext>
            </a:extLst>
          </p:cNvPr>
          <p:cNvSpPr txBox="1"/>
          <p:nvPr userDrawn="1"/>
        </p:nvSpPr>
        <p:spPr>
          <a:xfrm rot="10800000" flipV="1">
            <a:off x="11546837" y="6481907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17E113-65A0-5C41-A5BC-2735944E815D}"/>
              </a:ext>
            </a:extLst>
          </p:cNvPr>
          <p:cNvSpPr txBox="1"/>
          <p:nvPr userDrawn="1"/>
        </p:nvSpPr>
        <p:spPr>
          <a:xfrm>
            <a:off x="225203" y="6530675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1B571C-1773-604B-9776-96A043FA4CAB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34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D74EBB-ED6B-904D-A94F-85986AB50E16}"/>
              </a:ext>
            </a:extLst>
          </p:cNvPr>
          <p:cNvSpPr/>
          <p:nvPr userDrawn="1"/>
        </p:nvSpPr>
        <p:spPr>
          <a:xfrm>
            <a:off x="0" y="0"/>
            <a:ext cx="9277794" cy="6898068"/>
          </a:xfrm>
          <a:custGeom>
            <a:avLst/>
            <a:gdLst>
              <a:gd name="connsiteX0" fmla="*/ 9277794 w 9277794"/>
              <a:gd name="connsiteY0" fmla="*/ 6878956 h 6898068"/>
              <a:gd name="connsiteX1" fmla="*/ 9216834 w 9277794"/>
              <a:gd name="connsiteY1" fmla="*/ 6801422 h 6898068"/>
              <a:gd name="connsiteX2" fmla="*/ 8368856 w 9277794"/>
              <a:gd name="connsiteY2" fmla="*/ 5758117 h 6898068"/>
              <a:gd name="connsiteX3" fmla="*/ 6024436 w 9277794"/>
              <a:gd name="connsiteY3" fmla="*/ 2517648 h 6898068"/>
              <a:gd name="connsiteX4" fmla="*/ 5087112 w 9277794"/>
              <a:gd name="connsiteY4" fmla="*/ 790004 h 6898068"/>
              <a:gd name="connsiteX5" fmla="*/ 4850321 w 9277794"/>
              <a:gd name="connsiteY5" fmla="*/ 22098 h 6898068"/>
              <a:gd name="connsiteX6" fmla="*/ 4850321 w 9277794"/>
              <a:gd name="connsiteY6" fmla="*/ 0 h 6898068"/>
              <a:gd name="connsiteX7" fmla="*/ 0 w 9277794"/>
              <a:gd name="connsiteY7" fmla="*/ 0 h 6898068"/>
              <a:gd name="connsiteX8" fmla="*/ 0 w 9277794"/>
              <a:gd name="connsiteY8" fmla="*/ 6898069 h 6898068"/>
              <a:gd name="connsiteX9" fmla="*/ 4848924 w 9277794"/>
              <a:gd name="connsiteY9" fmla="*/ 6879019 h 6898068"/>
              <a:gd name="connsiteX10" fmla="*/ 9277794 w 9277794"/>
              <a:gd name="connsiteY10" fmla="*/ 6879019 h 68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7794" h="6898068">
                <a:moveTo>
                  <a:pt x="9277794" y="6878956"/>
                </a:moveTo>
                <a:cubicBezTo>
                  <a:pt x="9251442" y="6845427"/>
                  <a:pt x="9234488" y="6823139"/>
                  <a:pt x="9216834" y="6801422"/>
                </a:cubicBezTo>
                <a:cubicBezTo>
                  <a:pt x="8934006" y="6453823"/>
                  <a:pt x="8647240" y="6109272"/>
                  <a:pt x="8368856" y="5758117"/>
                </a:cubicBezTo>
                <a:cubicBezTo>
                  <a:pt x="7539863" y="4712462"/>
                  <a:pt x="6740652" y="3644900"/>
                  <a:pt x="6024436" y="2517648"/>
                </a:cubicBezTo>
                <a:cubicBezTo>
                  <a:pt x="5672328" y="1963484"/>
                  <a:pt x="5340350" y="1397889"/>
                  <a:pt x="5087112" y="790004"/>
                </a:cubicBezTo>
                <a:cubicBezTo>
                  <a:pt x="4983734" y="541782"/>
                  <a:pt x="4899216" y="287592"/>
                  <a:pt x="4850321" y="22098"/>
                </a:cubicBezTo>
                <a:lnTo>
                  <a:pt x="4850321" y="0"/>
                </a:lnTo>
                <a:lnTo>
                  <a:pt x="0" y="0"/>
                </a:lnTo>
                <a:lnTo>
                  <a:pt x="0" y="6898069"/>
                </a:lnTo>
                <a:lnTo>
                  <a:pt x="4848924" y="6879019"/>
                </a:lnTo>
                <a:lnTo>
                  <a:pt x="9277794" y="6879019"/>
                </a:lnTo>
                <a:close/>
              </a:path>
            </a:pathLst>
          </a:custGeom>
          <a:solidFill>
            <a:srgbClr val="FEF7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099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099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accent6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099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D96D8A-DD85-7C45-AD1F-FDC19548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12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EB89E9-5F23-E34D-A83D-554E2F9B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7"/>
          <a:stretch/>
        </p:blipFill>
        <p:spPr>
          <a:xfrm>
            <a:off x="8826032" y="2877166"/>
            <a:ext cx="3365968" cy="39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83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–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2B9B10-680E-5A42-A074-55EA35A835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9B3D6-D18D-C84F-93C8-3AF710F8156A}"/>
              </a:ext>
            </a:extLst>
          </p:cNvPr>
          <p:cNvSpPr txBox="1"/>
          <p:nvPr userDrawn="1"/>
        </p:nvSpPr>
        <p:spPr>
          <a:xfrm rot="10800000" flipV="1">
            <a:off x="11546837" y="6481907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DB2E1-6225-084B-BBF9-B36F81E89B04}"/>
              </a:ext>
            </a:extLst>
          </p:cNvPr>
          <p:cNvSpPr txBox="1"/>
          <p:nvPr userDrawn="1"/>
        </p:nvSpPr>
        <p:spPr>
          <a:xfrm>
            <a:off x="225203" y="6530675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bg1"/>
                </a:solidFill>
              </a:rPr>
              <a:t>University Pension Plan Ontario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BC21E6-75AC-9646-B4F8-4548AACE7967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192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FF27-7238-3143-BA06-79BA88FD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0000"/>
            <a:ext cx="11304000" cy="7200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0648-6CA0-7D45-A45C-0B749B69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16000"/>
            <a:ext cx="11311128" cy="514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379482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649D-D74C-9F42-83B3-689934788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9076"/>
            <a:ext cx="9144000" cy="1655762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0E983-963A-3E4D-B25F-A4B71B0A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913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2709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0B5A7574-A2FC-884D-A02E-20C52505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39" y="0"/>
            <a:ext cx="8451962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681C1D5-C56E-2946-84DC-393E89C124EB}"/>
              </a:ext>
            </a:extLst>
          </p:cNvPr>
          <p:cNvSpPr/>
          <p:nvPr/>
        </p:nvSpPr>
        <p:spPr>
          <a:xfrm flipH="1">
            <a:off x="-42584" y="-5016"/>
            <a:ext cx="9053971" cy="6875780"/>
          </a:xfrm>
          <a:custGeom>
            <a:avLst/>
            <a:gdLst>
              <a:gd name="connsiteX0" fmla="*/ 9053972 w 9053971"/>
              <a:gd name="connsiteY0" fmla="*/ 0 h 6875780"/>
              <a:gd name="connsiteX1" fmla="*/ 4417185 w 9053971"/>
              <a:gd name="connsiteY1" fmla="*/ 0 h 6875780"/>
              <a:gd name="connsiteX2" fmla="*/ 4417185 w 9053971"/>
              <a:gd name="connsiteY2" fmla="*/ 22162 h 6875780"/>
              <a:gd name="connsiteX3" fmla="*/ 4180932 w 9053971"/>
              <a:gd name="connsiteY3" fmla="*/ 787591 h 6875780"/>
              <a:gd name="connsiteX4" fmla="*/ 3245833 w 9053971"/>
              <a:gd name="connsiteY4" fmla="*/ 2509584 h 6875780"/>
              <a:gd name="connsiteX5" fmla="*/ 906751 w 9053971"/>
              <a:gd name="connsiteY5" fmla="*/ 5739511 h 6875780"/>
              <a:gd name="connsiteX6" fmla="*/ 60827 w 9053971"/>
              <a:gd name="connsiteY6" fmla="*/ 6779387 h 6875780"/>
              <a:gd name="connsiteX7" fmla="*/ 0 w 9053971"/>
              <a:gd name="connsiteY7" fmla="*/ 6856730 h 6875780"/>
              <a:gd name="connsiteX8" fmla="*/ 4418648 w 9053971"/>
              <a:gd name="connsiteY8" fmla="*/ 6856730 h 6875780"/>
              <a:gd name="connsiteX9" fmla="*/ 9053972 w 9053971"/>
              <a:gd name="connsiteY9" fmla="*/ 6875780 h 68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3971" h="6875780">
                <a:moveTo>
                  <a:pt x="9053972" y="0"/>
                </a:moveTo>
                <a:lnTo>
                  <a:pt x="4417185" y="0"/>
                </a:lnTo>
                <a:lnTo>
                  <a:pt x="4417185" y="22162"/>
                </a:lnTo>
                <a:cubicBezTo>
                  <a:pt x="4368435" y="286766"/>
                  <a:pt x="4284154" y="540131"/>
                  <a:pt x="4180932" y="787591"/>
                </a:cubicBezTo>
                <a:cubicBezTo>
                  <a:pt x="3928217" y="1393508"/>
                  <a:pt x="3597068" y="1957261"/>
                  <a:pt x="3245833" y="2509584"/>
                </a:cubicBezTo>
                <a:cubicBezTo>
                  <a:pt x="2531225" y="3633089"/>
                  <a:pt x="1733734" y="4697222"/>
                  <a:pt x="906751" y="5739511"/>
                </a:cubicBezTo>
                <a:cubicBezTo>
                  <a:pt x="629056" y="6089523"/>
                  <a:pt x="342971" y="6432931"/>
                  <a:pt x="60827" y="6779387"/>
                </a:cubicBezTo>
                <a:cubicBezTo>
                  <a:pt x="43157" y="6801104"/>
                  <a:pt x="26250" y="6823329"/>
                  <a:pt x="0" y="6856730"/>
                </a:cubicBezTo>
                <a:lnTo>
                  <a:pt x="4418648" y="6856730"/>
                </a:lnTo>
                <a:lnTo>
                  <a:pt x="9053972" y="6875780"/>
                </a:lnTo>
                <a:close/>
              </a:path>
            </a:pathLst>
          </a:custGeom>
          <a:solidFill>
            <a:srgbClr val="193C51"/>
          </a:solidFill>
          <a:ln w="6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340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6340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bg1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40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B29C0-96C4-5C45-BDCE-98A5AE0E9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3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89A251-0EC8-9943-8FA0-6535296EE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90"/>
          <a:stretch/>
        </p:blipFill>
        <p:spPr>
          <a:xfrm>
            <a:off x="8809404" y="2877167"/>
            <a:ext cx="3382596" cy="398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963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D74EBB-ED6B-904D-A94F-85986AB50E16}"/>
              </a:ext>
            </a:extLst>
          </p:cNvPr>
          <p:cNvSpPr/>
          <p:nvPr userDrawn="1"/>
        </p:nvSpPr>
        <p:spPr>
          <a:xfrm>
            <a:off x="0" y="0"/>
            <a:ext cx="9277794" cy="6898068"/>
          </a:xfrm>
          <a:custGeom>
            <a:avLst/>
            <a:gdLst>
              <a:gd name="connsiteX0" fmla="*/ 9277794 w 9277794"/>
              <a:gd name="connsiteY0" fmla="*/ 6878956 h 6898068"/>
              <a:gd name="connsiteX1" fmla="*/ 9216834 w 9277794"/>
              <a:gd name="connsiteY1" fmla="*/ 6801422 h 6898068"/>
              <a:gd name="connsiteX2" fmla="*/ 8368856 w 9277794"/>
              <a:gd name="connsiteY2" fmla="*/ 5758117 h 6898068"/>
              <a:gd name="connsiteX3" fmla="*/ 6024436 w 9277794"/>
              <a:gd name="connsiteY3" fmla="*/ 2517648 h 6898068"/>
              <a:gd name="connsiteX4" fmla="*/ 5087112 w 9277794"/>
              <a:gd name="connsiteY4" fmla="*/ 790004 h 6898068"/>
              <a:gd name="connsiteX5" fmla="*/ 4850321 w 9277794"/>
              <a:gd name="connsiteY5" fmla="*/ 22098 h 6898068"/>
              <a:gd name="connsiteX6" fmla="*/ 4850321 w 9277794"/>
              <a:gd name="connsiteY6" fmla="*/ 0 h 6898068"/>
              <a:gd name="connsiteX7" fmla="*/ 0 w 9277794"/>
              <a:gd name="connsiteY7" fmla="*/ 0 h 6898068"/>
              <a:gd name="connsiteX8" fmla="*/ 0 w 9277794"/>
              <a:gd name="connsiteY8" fmla="*/ 6898069 h 6898068"/>
              <a:gd name="connsiteX9" fmla="*/ 4848924 w 9277794"/>
              <a:gd name="connsiteY9" fmla="*/ 6879019 h 6898068"/>
              <a:gd name="connsiteX10" fmla="*/ 9277794 w 9277794"/>
              <a:gd name="connsiteY10" fmla="*/ 6879019 h 68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7794" h="6898068">
                <a:moveTo>
                  <a:pt x="9277794" y="6878956"/>
                </a:moveTo>
                <a:cubicBezTo>
                  <a:pt x="9251442" y="6845427"/>
                  <a:pt x="9234488" y="6823139"/>
                  <a:pt x="9216834" y="6801422"/>
                </a:cubicBezTo>
                <a:cubicBezTo>
                  <a:pt x="8934006" y="6453823"/>
                  <a:pt x="8647240" y="6109272"/>
                  <a:pt x="8368856" y="5758117"/>
                </a:cubicBezTo>
                <a:cubicBezTo>
                  <a:pt x="7539863" y="4712462"/>
                  <a:pt x="6740652" y="3644900"/>
                  <a:pt x="6024436" y="2517648"/>
                </a:cubicBezTo>
                <a:cubicBezTo>
                  <a:pt x="5672328" y="1963484"/>
                  <a:pt x="5340350" y="1397889"/>
                  <a:pt x="5087112" y="790004"/>
                </a:cubicBezTo>
                <a:cubicBezTo>
                  <a:pt x="4983734" y="541782"/>
                  <a:pt x="4899216" y="287592"/>
                  <a:pt x="4850321" y="22098"/>
                </a:cubicBezTo>
                <a:lnTo>
                  <a:pt x="4850321" y="0"/>
                </a:lnTo>
                <a:lnTo>
                  <a:pt x="0" y="0"/>
                </a:lnTo>
                <a:lnTo>
                  <a:pt x="0" y="6898069"/>
                </a:lnTo>
                <a:lnTo>
                  <a:pt x="4848924" y="6879019"/>
                </a:lnTo>
                <a:lnTo>
                  <a:pt x="9277794" y="6879019"/>
                </a:lnTo>
                <a:close/>
              </a:path>
            </a:pathLst>
          </a:custGeom>
          <a:solidFill>
            <a:srgbClr val="FEF7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099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099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accent6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099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D96D8A-DD85-7C45-AD1F-FDC19548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12" y="1694207"/>
            <a:ext cx="2066510" cy="41330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63CAAFF-3C9C-DC43-8F47-E579490933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786"/>
          <a:stretch/>
        </p:blipFill>
        <p:spPr>
          <a:xfrm>
            <a:off x="8782491" y="2908430"/>
            <a:ext cx="3409509" cy="394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991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D74EBB-ED6B-904D-A94F-85986AB50E16}"/>
              </a:ext>
            </a:extLst>
          </p:cNvPr>
          <p:cNvSpPr/>
          <p:nvPr userDrawn="1"/>
        </p:nvSpPr>
        <p:spPr>
          <a:xfrm>
            <a:off x="0" y="0"/>
            <a:ext cx="9277794" cy="6898068"/>
          </a:xfrm>
          <a:custGeom>
            <a:avLst/>
            <a:gdLst>
              <a:gd name="connsiteX0" fmla="*/ 9277794 w 9277794"/>
              <a:gd name="connsiteY0" fmla="*/ 6878956 h 6898068"/>
              <a:gd name="connsiteX1" fmla="*/ 9216834 w 9277794"/>
              <a:gd name="connsiteY1" fmla="*/ 6801422 h 6898068"/>
              <a:gd name="connsiteX2" fmla="*/ 8368856 w 9277794"/>
              <a:gd name="connsiteY2" fmla="*/ 5758117 h 6898068"/>
              <a:gd name="connsiteX3" fmla="*/ 6024436 w 9277794"/>
              <a:gd name="connsiteY3" fmla="*/ 2517648 h 6898068"/>
              <a:gd name="connsiteX4" fmla="*/ 5087112 w 9277794"/>
              <a:gd name="connsiteY4" fmla="*/ 790004 h 6898068"/>
              <a:gd name="connsiteX5" fmla="*/ 4850321 w 9277794"/>
              <a:gd name="connsiteY5" fmla="*/ 22098 h 6898068"/>
              <a:gd name="connsiteX6" fmla="*/ 4850321 w 9277794"/>
              <a:gd name="connsiteY6" fmla="*/ 0 h 6898068"/>
              <a:gd name="connsiteX7" fmla="*/ 0 w 9277794"/>
              <a:gd name="connsiteY7" fmla="*/ 0 h 6898068"/>
              <a:gd name="connsiteX8" fmla="*/ 0 w 9277794"/>
              <a:gd name="connsiteY8" fmla="*/ 6898069 h 6898068"/>
              <a:gd name="connsiteX9" fmla="*/ 4848924 w 9277794"/>
              <a:gd name="connsiteY9" fmla="*/ 6879019 h 6898068"/>
              <a:gd name="connsiteX10" fmla="*/ 9277794 w 9277794"/>
              <a:gd name="connsiteY10" fmla="*/ 6879019 h 68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7794" h="6898068">
                <a:moveTo>
                  <a:pt x="9277794" y="6878956"/>
                </a:moveTo>
                <a:cubicBezTo>
                  <a:pt x="9251442" y="6845427"/>
                  <a:pt x="9234488" y="6823139"/>
                  <a:pt x="9216834" y="6801422"/>
                </a:cubicBezTo>
                <a:cubicBezTo>
                  <a:pt x="8934006" y="6453823"/>
                  <a:pt x="8647240" y="6109272"/>
                  <a:pt x="8368856" y="5758117"/>
                </a:cubicBezTo>
                <a:cubicBezTo>
                  <a:pt x="7539863" y="4712462"/>
                  <a:pt x="6740652" y="3644900"/>
                  <a:pt x="6024436" y="2517648"/>
                </a:cubicBezTo>
                <a:cubicBezTo>
                  <a:pt x="5672328" y="1963484"/>
                  <a:pt x="5340350" y="1397889"/>
                  <a:pt x="5087112" y="790004"/>
                </a:cubicBezTo>
                <a:cubicBezTo>
                  <a:pt x="4983734" y="541782"/>
                  <a:pt x="4899216" y="287592"/>
                  <a:pt x="4850321" y="22098"/>
                </a:cubicBezTo>
                <a:lnTo>
                  <a:pt x="4850321" y="0"/>
                </a:lnTo>
                <a:lnTo>
                  <a:pt x="0" y="0"/>
                </a:lnTo>
                <a:lnTo>
                  <a:pt x="0" y="6898069"/>
                </a:lnTo>
                <a:lnTo>
                  <a:pt x="4848924" y="6879019"/>
                </a:lnTo>
                <a:lnTo>
                  <a:pt x="9277794" y="6879019"/>
                </a:lnTo>
                <a:close/>
              </a:path>
            </a:pathLst>
          </a:custGeom>
          <a:solidFill>
            <a:srgbClr val="FEF7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099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099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accent6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099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D96D8A-DD85-7C45-AD1F-FDC19548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12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EB89E9-5F23-E34D-A83D-554E2F9B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7"/>
          <a:stretch/>
        </p:blipFill>
        <p:spPr>
          <a:xfrm>
            <a:off x="8826032" y="2877166"/>
            <a:ext cx="3365968" cy="39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0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5FB7C4-03C5-4F43-8961-8687BB6DEBDC}"/>
              </a:ext>
            </a:extLst>
          </p:cNvPr>
          <p:cNvSpPr txBox="1"/>
          <p:nvPr userDrawn="1"/>
        </p:nvSpPr>
        <p:spPr>
          <a:xfrm rot="10800000" flipV="1">
            <a:off x="11546837" y="6481907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60B4C-2BD4-694C-830D-DDD6D07C27F9}"/>
              </a:ext>
            </a:extLst>
          </p:cNvPr>
          <p:cNvSpPr txBox="1"/>
          <p:nvPr userDrawn="1"/>
        </p:nvSpPr>
        <p:spPr>
          <a:xfrm>
            <a:off x="225203" y="6490334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 – Private and Confidential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973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FF27-7238-3143-BA06-79BA88FD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54" y="365125"/>
            <a:ext cx="11198624" cy="1325563"/>
          </a:xfrm>
        </p:spPr>
        <p:txBody>
          <a:bodyPr/>
          <a:lstStyle>
            <a:lvl1pPr>
              <a:defRPr baseline="0">
                <a:solidFill>
                  <a:srgbClr val="0B4A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E0648-6CA0-7D45-A45C-0B749B699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854" y="1825625"/>
            <a:ext cx="11198624" cy="4192116"/>
          </a:xfrm>
        </p:spPr>
        <p:txBody>
          <a:bodyPr/>
          <a:lstStyle>
            <a:lvl1pPr>
              <a:defRPr>
                <a:solidFill>
                  <a:srgbClr val="404040"/>
                </a:solidFill>
              </a:defRPr>
            </a:lvl1pPr>
            <a:lvl2pPr>
              <a:defRPr>
                <a:solidFill>
                  <a:srgbClr val="404040"/>
                </a:solidFill>
              </a:defRPr>
            </a:lvl2pPr>
            <a:lvl3pPr>
              <a:defRPr>
                <a:solidFill>
                  <a:srgbClr val="40404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1351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53A3A-66DF-B645-8798-A5E6CC7E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060" y="1639956"/>
            <a:ext cx="7156175" cy="1020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56EE6-D4F2-3448-BB02-864D5F196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060" y="2660511"/>
            <a:ext cx="7156175" cy="102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7272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6AF63-9076-F04F-8C41-F63E9E940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5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p sheet –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C8828-087B-FB46-9D7F-827CC35DF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73" y="2718562"/>
            <a:ext cx="4944660" cy="160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where you will insert your section title or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46149-4DDE-0846-85E7-8827CB82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66950"/>
            <a:ext cx="1438275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Up next…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81C44D-6F31-5740-97A0-FF804E8D8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208" t="14419" r="486"/>
          <a:stretch/>
        </p:blipFill>
        <p:spPr>
          <a:xfrm>
            <a:off x="7053300" y="1010652"/>
            <a:ext cx="5138700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58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E511-C1D0-1D44-B760-604D5D838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42999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4CB0-C042-E349-83A1-995E707F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 i="0">
                <a:solidFill>
                  <a:schemeClr val="bg1"/>
                </a:solidFill>
                <a:latin typeface="Univers" panose="020B0503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532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09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78587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649D-D74C-9F42-83B3-689934788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9076"/>
            <a:ext cx="9144000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latin typeface="Univers Light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0E983-963A-3E4D-B25F-A4B71B0A2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6913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Univers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24109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0432B3-D5DF-84EC-D270-C8C877858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4655CD-2BB2-1A6D-55C7-D9FE4CBAC91C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E54A34-39E2-7EF3-121A-A6953F86CE63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3365C-DFE5-E45C-36A2-555027BBE2CB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66D331B-FC56-52B7-21CB-C19F54607F5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4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772E11-FAE6-A131-CCC3-59F05DE18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E0BC86-7DA3-0035-4796-D43564AE5687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5C4FD-DD5E-BF51-01E6-D17A411ABCD2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29E67-6E3E-3CBC-41F5-8797C888851E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7469A6B-0773-5BF8-D7D3-CBD36AC83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55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53D8D8-3C94-A9D4-5B66-CEB9B3E5B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3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924894-51DD-51CB-330E-95DDAC952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3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3385199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p sheet –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C8828-087B-FB46-9D7F-827CC35DF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73" y="2718562"/>
            <a:ext cx="4944660" cy="160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where you will insert your section title or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46149-4DDE-0846-85E7-8827CB82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66950"/>
            <a:ext cx="1438275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Up next…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C35C86B-0D2E-B145-8C6D-0D7D1268A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77"/>
          <a:stretch/>
        </p:blipFill>
        <p:spPr>
          <a:xfrm>
            <a:off x="8414344" y="2390274"/>
            <a:ext cx="3777656" cy="44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25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2841199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2651615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171A34-246A-37D3-990F-9890B60BD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60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0C44BA-92D0-AD28-96DE-ABD8DC6809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216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844B28-5886-6501-478E-85E1D2CB23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0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902002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299591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4023395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27271095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643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3762-659A-4DF4-A37A-151DCB4BFA0A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27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2890201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17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7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0B5A7574-A2FC-884D-A02E-20C52505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39" y="0"/>
            <a:ext cx="8451962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681C1D5-C56E-2946-84DC-393E89C124EB}"/>
              </a:ext>
            </a:extLst>
          </p:cNvPr>
          <p:cNvSpPr/>
          <p:nvPr/>
        </p:nvSpPr>
        <p:spPr>
          <a:xfrm flipH="1">
            <a:off x="-42584" y="-5016"/>
            <a:ext cx="9053971" cy="6875780"/>
          </a:xfrm>
          <a:custGeom>
            <a:avLst/>
            <a:gdLst>
              <a:gd name="connsiteX0" fmla="*/ 9053972 w 9053971"/>
              <a:gd name="connsiteY0" fmla="*/ 0 h 6875780"/>
              <a:gd name="connsiteX1" fmla="*/ 4417185 w 9053971"/>
              <a:gd name="connsiteY1" fmla="*/ 0 h 6875780"/>
              <a:gd name="connsiteX2" fmla="*/ 4417185 w 9053971"/>
              <a:gd name="connsiteY2" fmla="*/ 22162 h 6875780"/>
              <a:gd name="connsiteX3" fmla="*/ 4180932 w 9053971"/>
              <a:gd name="connsiteY3" fmla="*/ 787591 h 6875780"/>
              <a:gd name="connsiteX4" fmla="*/ 3245833 w 9053971"/>
              <a:gd name="connsiteY4" fmla="*/ 2509584 h 6875780"/>
              <a:gd name="connsiteX5" fmla="*/ 906751 w 9053971"/>
              <a:gd name="connsiteY5" fmla="*/ 5739511 h 6875780"/>
              <a:gd name="connsiteX6" fmla="*/ 60827 w 9053971"/>
              <a:gd name="connsiteY6" fmla="*/ 6779387 h 6875780"/>
              <a:gd name="connsiteX7" fmla="*/ 0 w 9053971"/>
              <a:gd name="connsiteY7" fmla="*/ 6856730 h 6875780"/>
              <a:gd name="connsiteX8" fmla="*/ 4418648 w 9053971"/>
              <a:gd name="connsiteY8" fmla="*/ 6856730 h 6875780"/>
              <a:gd name="connsiteX9" fmla="*/ 9053972 w 9053971"/>
              <a:gd name="connsiteY9" fmla="*/ 6875780 h 68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3971" h="6875780">
                <a:moveTo>
                  <a:pt x="9053972" y="0"/>
                </a:moveTo>
                <a:lnTo>
                  <a:pt x="4417185" y="0"/>
                </a:lnTo>
                <a:lnTo>
                  <a:pt x="4417185" y="22162"/>
                </a:lnTo>
                <a:cubicBezTo>
                  <a:pt x="4368435" y="286766"/>
                  <a:pt x="4284154" y="540131"/>
                  <a:pt x="4180932" y="787591"/>
                </a:cubicBezTo>
                <a:cubicBezTo>
                  <a:pt x="3928217" y="1393508"/>
                  <a:pt x="3597068" y="1957261"/>
                  <a:pt x="3245833" y="2509584"/>
                </a:cubicBezTo>
                <a:cubicBezTo>
                  <a:pt x="2531225" y="3633089"/>
                  <a:pt x="1733734" y="4697222"/>
                  <a:pt x="906751" y="5739511"/>
                </a:cubicBezTo>
                <a:cubicBezTo>
                  <a:pt x="629056" y="6089523"/>
                  <a:pt x="342971" y="6432931"/>
                  <a:pt x="60827" y="6779387"/>
                </a:cubicBezTo>
                <a:cubicBezTo>
                  <a:pt x="43157" y="6801104"/>
                  <a:pt x="26250" y="6823329"/>
                  <a:pt x="0" y="6856730"/>
                </a:cubicBezTo>
                <a:lnTo>
                  <a:pt x="4418648" y="6856730"/>
                </a:lnTo>
                <a:lnTo>
                  <a:pt x="9053972" y="6875780"/>
                </a:lnTo>
                <a:close/>
              </a:path>
            </a:pathLst>
          </a:custGeom>
          <a:solidFill>
            <a:schemeClr val="accent6"/>
          </a:solidFill>
          <a:ln w="6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340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6340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bg1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40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B29C0-96C4-5C45-BDCE-98A5AE0E9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3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89A251-0EC8-9943-8FA0-6535296EE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90"/>
          <a:stretch/>
        </p:blipFill>
        <p:spPr>
          <a:xfrm>
            <a:off x="7149550" y="923757"/>
            <a:ext cx="5042450" cy="59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29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70432B3-D5DF-84EC-D270-C8C877858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00A1E2-F560-654E-F9CD-091A76530CCA}"/>
              </a:ext>
            </a:extLst>
          </p:cNvPr>
          <p:cNvSpPr/>
          <p:nvPr userDrawn="1"/>
        </p:nvSpPr>
        <p:spPr>
          <a:xfrm rot="5400000">
            <a:off x="-3202640" y="3202640"/>
            <a:ext cx="6858000" cy="452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25ECF-244C-DA16-6CC5-30CACF11B52F}"/>
              </a:ext>
            </a:extLst>
          </p:cNvPr>
          <p:cNvSpPr txBox="1"/>
          <p:nvPr userDrawn="1"/>
        </p:nvSpPr>
        <p:spPr>
          <a:xfrm rot="16200000">
            <a:off x="-1165520" y="3298195"/>
            <a:ext cx="27659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</a:rPr>
              <a:t>University Pension Plan Ontario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E61E0-7C47-04E6-0AB9-153503DF733B}"/>
              </a:ext>
            </a:extLst>
          </p:cNvPr>
          <p:cNvSpPr txBox="1"/>
          <p:nvPr userDrawn="1"/>
        </p:nvSpPr>
        <p:spPr>
          <a:xfrm rot="10800000" flipV="1">
            <a:off x="58687" y="6319636"/>
            <a:ext cx="3330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bg1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 dirty="0">
              <a:solidFill>
                <a:schemeClr val="bg1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4D1D65-6389-046B-2205-BB092C4200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04" y="236305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000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E772E11-FAE6-A131-CCC3-59F05DE18E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0199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353D8D8-3C94-A9D4-5B66-CEB9B3E5B0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177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3924894-51DD-51CB-330E-95DDAC952F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588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4261283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556157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</p:spTree>
    <p:extLst>
      <p:ext uri="{BB962C8B-B14F-4D97-AF65-F5344CB8AC3E}">
        <p14:creationId xmlns:p14="http://schemas.microsoft.com/office/powerpoint/2010/main" val="313871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printer-friend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F9D74EBB-ED6B-904D-A94F-85986AB50E16}"/>
              </a:ext>
            </a:extLst>
          </p:cNvPr>
          <p:cNvSpPr/>
          <p:nvPr userDrawn="1"/>
        </p:nvSpPr>
        <p:spPr>
          <a:xfrm>
            <a:off x="0" y="0"/>
            <a:ext cx="9277794" cy="6898068"/>
          </a:xfrm>
          <a:custGeom>
            <a:avLst/>
            <a:gdLst>
              <a:gd name="connsiteX0" fmla="*/ 9277794 w 9277794"/>
              <a:gd name="connsiteY0" fmla="*/ 6878956 h 6898068"/>
              <a:gd name="connsiteX1" fmla="*/ 9216834 w 9277794"/>
              <a:gd name="connsiteY1" fmla="*/ 6801422 h 6898068"/>
              <a:gd name="connsiteX2" fmla="*/ 8368856 w 9277794"/>
              <a:gd name="connsiteY2" fmla="*/ 5758117 h 6898068"/>
              <a:gd name="connsiteX3" fmla="*/ 6024436 w 9277794"/>
              <a:gd name="connsiteY3" fmla="*/ 2517648 h 6898068"/>
              <a:gd name="connsiteX4" fmla="*/ 5087112 w 9277794"/>
              <a:gd name="connsiteY4" fmla="*/ 790004 h 6898068"/>
              <a:gd name="connsiteX5" fmla="*/ 4850321 w 9277794"/>
              <a:gd name="connsiteY5" fmla="*/ 22098 h 6898068"/>
              <a:gd name="connsiteX6" fmla="*/ 4850321 w 9277794"/>
              <a:gd name="connsiteY6" fmla="*/ 0 h 6898068"/>
              <a:gd name="connsiteX7" fmla="*/ 0 w 9277794"/>
              <a:gd name="connsiteY7" fmla="*/ 0 h 6898068"/>
              <a:gd name="connsiteX8" fmla="*/ 0 w 9277794"/>
              <a:gd name="connsiteY8" fmla="*/ 6898069 h 6898068"/>
              <a:gd name="connsiteX9" fmla="*/ 4848924 w 9277794"/>
              <a:gd name="connsiteY9" fmla="*/ 6879019 h 6898068"/>
              <a:gd name="connsiteX10" fmla="*/ 9277794 w 9277794"/>
              <a:gd name="connsiteY10" fmla="*/ 6879019 h 6898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77794" h="6898068">
                <a:moveTo>
                  <a:pt x="9277794" y="6878956"/>
                </a:moveTo>
                <a:cubicBezTo>
                  <a:pt x="9251442" y="6845427"/>
                  <a:pt x="9234488" y="6823139"/>
                  <a:pt x="9216834" y="6801422"/>
                </a:cubicBezTo>
                <a:cubicBezTo>
                  <a:pt x="8934006" y="6453823"/>
                  <a:pt x="8647240" y="6109272"/>
                  <a:pt x="8368856" y="5758117"/>
                </a:cubicBezTo>
                <a:cubicBezTo>
                  <a:pt x="7539863" y="4712462"/>
                  <a:pt x="6740652" y="3644900"/>
                  <a:pt x="6024436" y="2517648"/>
                </a:cubicBezTo>
                <a:cubicBezTo>
                  <a:pt x="5672328" y="1963484"/>
                  <a:pt x="5340350" y="1397889"/>
                  <a:pt x="5087112" y="790004"/>
                </a:cubicBezTo>
                <a:cubicBezTo>
                  <a:pt x="4983734" y="541782"/>
                  <a:pt x="4899216" y="287592"/>
                  <a:pt x="4850321" y="22098"/>
                </a:cubicBezTo>
                <a:lnTo>
                  <a:pt x="4850321" y="0"/>
                </a:lnTo>
                <a:lnTo>
                  <a:pt x="0" y="0"/>
                </a:lnTo>
                <a:lnTo>
                  <a:pt x="0" y="6898069"/>
                </a:lnTo>
                <a:lnTo>
                  <a:pt x="4848924" y="6879019"/>
                </a:lnTo>
                <a:lnTo>
                  <a:pt x="9277794" y="6879019"/>
                </a:lnTo>
                <a:close/>
              </a:path>
            </a:pathLst>
          </a:custGeom>
          <a:solidFill>
            <a:srgbClr val="FEF7E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2099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099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accent6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099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D96D8A-DD85-7C45-AD1F-FDC1954890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612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5EB89E9-5F23-E34D-A83D-554E2F9B4D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277"/>
          <a:stretch/>
        </p:blipFill>
        <p:spPr>
          <a:xfrm>
            <a:off x="8826032" y="2877166"/>
            <a:ext cx="3365968" cy="398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004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A (no 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37574"/>
            <a:ext cx="1050702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171A34-246A-37D3-990F-9890B60BD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70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6797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63E1129-0500-654D-857C-4A91C8888EE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413" y="268288"/>
            <a:ext cx="2336800" cy="208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spc="300">
                <a:solidFill>
                  <a:schemeClr val="accent3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E51514-6C7B-8C4D-A37B-EEF3F0905452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D4DBEC7-3D85-6847-A22F-A8C03DF153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1BDED1-C86D-1C49-9F46-E138EA9BB415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38E97E-BAA2-0840-8AD6-F8D92220E55A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A0C44BA-92D0-AD28-96DE-ABD8DC68093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59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layout – B (no section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B4E92C3F-A83F-6845-9683-4E38B476D855}"/>
              </a:ext>
            </a:extLst>
          </p:cNvPr>
          <p:cNvSpPr/>
          <p:nvPr userDrawn="1"/>
        </p:nvSpPr>
        <p:spPr>
          <a:xfrm>
            <a:off x="0" y="6490185"/>
            <a:ext cx="12192000" cy="367816"/>
          </a:xfrm>
          <a:prstGeom prst="rect">
            <a:avLst/>
          </a:prstGeom>
          <a:solidFill>
            <a:srgbClr val="FE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257894"/>
            <a:ext cx="1062894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accent6"/>
                </a:solidFill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1D16E0F5-8AE0-C04D-8425-C9452279F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958016" y="6502377"/>
            <a:ext cx="238573" cy="37019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0C1C7B4-EE2F-044A-B6CB-985CA699B3F1}"/>
              </a:ext>
            </a:extLst>
          </p:cNvPr>
          <p:cNvSpPr txBox="1"/>
          <p:nvPr userDrawn="1"/>
        </p:nvSpPr>
        <p:spPr>
          <a:xfrm>
            <a:off x="225203" y="6555059"/>
            <a:ext cx="5236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>
                <a:solidFill>
                  <a:schemeClr val="accent6"/>
                </a:solidFill>
              </a:rPr>
              <a:t>University Pension Plan Ontario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16A14F-167A-1D4B-8A61-AF27E0C968A9}"/>
              </a:ext>
            </a:extLst>
          </p:cNvPr>
          <p:cNvSpPr txBox="1"/>
          <p:nvPr userDrawn="1"/>
        </p:nvSpPr>
        <p:spPr>
          <a:xfrm rot="10800000" flipV="1">
            <a:off x="11339573" y="6555059"/>
            <a:ext cx="623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10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844B28-5886-6501-478E-85E1D2CB23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04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121504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22525033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lin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6" y="0"/>
            <a:ext cx="623032" cy="9667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8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4D20262-6A1E-410E-A602-9548FCCF40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2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 i="0">
                <a:solidFill>
                  <a:schemeClr val="accent6"/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accent6"/>
                </a:solidFill>
              </a:defRPr>
            </a:lvl2pPr>
            <a:lvl3pPr>
              <a:buNone/>
              <a:defRPr sz="1600">
                <a:solidFill>
                  <a:schemeClr val="accent6"/>
                </a:solidFill>
              </a:defRPr>
            </a:lvl3pPr>
            <a:lvl4pPr>
              <a:buNone/>
              <a:defRPr sz="1400">
                <a:solidFill>
                  <a:schemeClr val="accent6"/>
                </a:solidFill>
              </a:defRPr>
            </a:lvl4pPr>
            <a:lvl5pPr>
              <a:buNone/>
              <a:defRPr sz="1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5C81B2-5EB3-4838-87EF-3282D23C69BC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E66F82-15CB-4C54-B882-BF689EED6220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39810900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: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51CAE8D7-9FA8-AD42-8D26-F4B6CF0569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1578907" y="1"/>
            <a:ext cx="623032" cy="966773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B3357A6-3DC6-E14F-B5B1-F9D87B9B4B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413" y="481118"/>
            <a:ext cx="10496867" cy="3678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accent6"/>
                </a:solidFill>
              </a:defRPr>
            </a:lvl1pPr>
            <a:lvl2pPr>
              <a:buNone/>
              <a:defRPr sz="1350">
                <a:solidFill>
                  <a:schemeClr val="accent6"/>
                </a:solidFill>
              </a:defRPr>
            </a:lvl2pPr>
            <a:lvl3pPr>
              <a:buNone/>
              <a:defRPr sz="1200">
                <a:solidFill>
                  <a:schemeClr val="accent6"/>
                </a:solidFill>
              </a:defRPr>
            </a:lvl3pPr>
            <a:lvl4pPr>
              <a:buNone/>
              <a:defRPr sz="1050">
                <a:solidFill>
                  <a:schemeClr val="accent6"/>
                </a:solidFill>
              </a:defRPr>
            </a:lvl4pPr>
            <a:lvl5pPr>
              <a:buNone/>
              <a:defRPr sz="105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This is where you will insert your slide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FEA6F7-A201-C744-A3ED-2E94C108F8FA}"/>
              </a:ext>
            </a:extLst>
          </p:cNvPr>
          <p:cNvCxnSpPr>
            <a:cxnSpLocks/>
          </p:cNvCxnSpPr>
          <p:nvPr userDrawn="1"/>
        </p:nvCxnSpPr>
        <p:spPr>
          <a:xfrm>
            <a:off x="320949" y="6489962"/>
            <a:ext cx="1163940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03EE3C8-EAFD-4D67-8454-A9E7D05C46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0944" y="241064"/>
            <a:ext cx="5307978" cy="2128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 spc="30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SECTION HEADING- USE ALL CAPS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3185B8-C88E-443B-B1E9-4C4959A68582}"/>
              </a:ext>
            </a:extLst>
          </p:cNvPr>
          <p:cNvCxnSpPr/>
          <p:nvPr userDrawn="1"/>
        </p:nvCxnSpPr>
        <p:spPr>
          <a:xfrm>
            <a:off x="505568" y="1010654"/>
            <a:ext cx="10744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1F4821-ABA4-4FA3-8499-C9EE9A6777F6}"/>
              </a:ext>
            </a:extLst>
          </p:cNvPr>
          <p:cNvSpPr txBox="1"/>
          <p:nvPr userDrawn="1"/>
        </p:nvSpPr>
        <p:spPr>
          <a:xfrm rot="10800000" flipV="1">
            <a:off x="11578907" y="6546445"/>
            <a:ext cx="623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fld id="{260E2A6B-A809-4840-BF14-8648BC0BDF87}" type="slidenum">
              <a:rPr lang="id-ID" sz="800" b="1" i="0" smtClean="0">
                <a:solidFill>
                  <a:schemeClr val="accent6"/>
                </a:solidFill>
                <a:effectLst/>
                <a:latin typeface="+mn-lt"/>
                <a:ea typeface="Open Sans ExtraBold" panose="020B0906030804020204" pitchFamily="34" charset="0"/>
                <a:cs typeface="Arial" panose="020B0604020202020204" pitchFamily="34" charset="0"/>
              </a:rPr>
              <a:pPr algn="ctr">
                <a:lnSpc>
                  <a:spcPct val="100000"/>
                </a:lnSpc>
              </a:pPr>
              <a:t>‹#›</a:t>
            </a:fld>
            <a:endParaRPr lang="id-ID" sz="1000" b="1" i="0">
              <a:solidFill>
                <a:schemeClr val="accent6"/>
              </a:solidFill>
              <a:effectLst/>
              <a:latin typeface="+mn-lt"/>
              <a:ea typeface="Open Sans ExtraBold" panose="020B0906030804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12747-B5F4-487D-ADEB-B31434F954AB}"/>
              </a:ext>
            </a:extLst>
          </p:cNvPr>
          <p:cNvSpPr txBox="1"/>
          <p:nvPr userDrawn="1"/>
        </p:nvSpPr>
        <p:spPr>
          <a:xfrm>
            <a:off x="260658" y="6546445"/>
            <a:ext cx="52360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>
                <a:solidFill>
                  <a:schemeClr val="accent6"/>
                </a:solidFill>
              </a:rPr>
              <a:t>University Pension Plan Ontario</a:t>
            </a:r>
          </a:p>
        </p:txBody>
      </p:sp>
    </p:spTree>
    <p:extLst>
      <p:ext uri="{BB962C8B-B14F-4D97-AF65-F5344CB8AC3E}">
        <p14:creationId xmlns:p14="http://schemas.microsoft.com/office/powerpoint/2010/main" val="15369679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643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53762-659A-4DF4-A37A-151DCB4BFA0A}" type="datetime1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994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647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3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2758461-D0BB-0541-ACFE-3CB4032F21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8026" y="0"/>
            <a:ext cx="1093974" cy="169498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EA03AA-DA9B-0C4C-9FF7-5EFABD1908E1}"/>
              </a:ext>
            </a:extLst>
          </p:cNvPr>
          <p:cNvSpPr/>
          <p:nvPr userDrawn="1"/>
        </p:nvSpPr>
        <p:spPr>
          <a:xfrm>
            <a:off x="0" y="6737684"/>
            <a:ext cx="12192000" cy="152400"/>
          </a:xfrm>
          <a:prstGeom prst="rect">
            <a:avLst/>
          </a:prstGeom>
          <a:solidFill>
            <a:srgbClr val="E9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47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field of yellow flowers&#10;&#10;Description automatically generated with low confidence">
            <a:extLst>
              <a:ext uri="{FF2B5EF4-FFF2-40B4-BE49-F238E27FC236}">
                <a16:creationId xmlns:a16="http://schemas.microsoft.com/office/drawing/2014/main" id="{0B5A7574-A2FC-884D-A02E-20C525058F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039" y="0"/>
            <a:ext cx="8451962" cy="68580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3681C1D5-C56E-2946-84DC-393E89C124EB}"/>
              </a:ext>
            </a:extLst>
          </p:cNvPr>
          <p:cNvSpPr/>
          <p:nvPr/>
        </p:nvSpPr>
        <p:spPr>
          <a:xfrm flipH="1">
            <a:off x="-42584" y="-5016"/>
            <a:ext cx="9053971" cy="6875780"/>
          </a:xfrm>
          <a:custGeom>
            <a:avLst/>
            <a:gdLst>
              <a:gd name="connsiteX0" fmla="*/ 9053972 w 9053971"/>
              <a:gd name="connsiteY0" fmla="*/ 0 h 6875780"/>
              <a:gd name="connsiteX1" fmla="*/ 4417185 w 9053971"/>
              <a:gd name="connsiteY1" fmla="*/ 0 h 6875780"/>
              <a:gd name="connsiteX2" fmla="*/ 4417185 w 9053971"/>
              <a:gd name="connsiteY2" fmla="*/ 22162 h 6875780"/>
              <a:gd name="connsiteX3" fmla="*/ 4180932 w 9053971"/>
              <a:gd name="connsiteY3" fmla="*/ 787591 h 6875780"/>
              <a:gd name="connsiteX4" fmla="*/ 3245833 w 9053971"/>
              <a:gd name="connsiteY4" fmla="*/ 2509584 h 6875780"/>
              <a:gd name="connsiteX5" fmla="*/ 906751 w 9053971"/>
              <a:gd name="connsiteY5" fmla="*/ 5739511 h 6875780"/>
              <a:gd name="connsiteX6" fmla="*/ 60827 w 9053971"/>
              <a:gd name="connsiteY6" fmla="*/ 6779387 h 6875780"/>
              <a:gd name="connsiteX7" fmla="*/ 0 w 9053971"/>
              <a:gd name="connsiteY7" fmla="*/ 6856730 h 6875780"/>
              <a:gd name="connsiteX8" fmla="*/ 4418648 w 9053971"/>
              <a:gd name="connsiteY8" fmla="*/ 6856730 h 6875780"/>
              <a:gd name="connsiteX9" fmla="*/ 9053972 w 9053971"/>
              <a:gd name="connsiteY9" fmla="*/ 6875780 h 687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53971" h="6875780">
                <a:moveTo>
                  <a:pt x="9053972" y="0"/>
                </a:moveTo>
                <a:lnTo>
                  <a:pt x="4417185" y="0"/>
                </a:lnTo>
                <a:lnTo>
                  <a:pt x="4417185" y="22162"/>
                </a:lnTo>
                <a:cubicBezTo>
                  <a:pt x="4368435" y="286766"/>
                  <a:pt x="4284154" y="540131"/>
                  <a:pt x="4180932" y="787591"/>
                </a:cubicBezTo>
                <a:cubicBezTo>
                  <a:pt x="3928217" y="1393508"/>
                  <a:pt x="3597068" y="1957261"/>
                  <a:pt x="3245833" y="2509584"/>
                </a:cubicBezTo>
                <a:cubicBezTo>
                  <a:pt x="2531225" y="3633089"/>
                  <a:pt x="1733734" y="4697222"/>
                  <a:pt x="906751" y="5739511"/>
                </a:cubicBezTo>
                <a:cubicBezTo>
                  <a:pt x="629056" y="6089523"/>
                  <a:pt x="342971" y="6432931"/>
                  <a:pt x="60827" y="6779387"/>
                </a:cubicBezTo>
                <a:cubicBezTo>
                  <a:pt x="43157" y="6801104"/>
                  <a:pt x="26250" y="6823329"/>
                  <a:pt x="0" y="6856730"/>
                </a:cubicBezTo>
                <a:lnTo>
                  <a:pt x="4418648" y="6856730"/>
                </a:lnTo>
                <a:lnTo>
                  <a:pt x="9053972" y="6875780"/>
                </a:lnTo>
                <a:close/>
              </a:path>
            </a:pathLst>
          </a:custGeom>
          <a:solidFill>
            <a:schemeClr val="accent6"/>
          </a:solidFill>
          <a:ln w="6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5628E1-F5FD-F04D-98A7-835EACF3DE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86340" y="2827059"/>
            <a:ext cx="1798637" cy="317500"/>
          </a:xfrm>
          <a:prstGeom prst="rect">
            <a:avLst/>
          </a:prstGeom>
        </p:spPr>
        <p:txBody>
          <a:bodyPr/>
          <a:lstStyle>
            <a:lvl1pPr>
              <a:buNone/>
              <a:defRPr sz="1200" b="1" i="0" spc="300">
                <a:solidFill>
                  <a:schemeClr val="accent4"/>
                </a:solidFill>
                <a:latin typeface="+mn-lt"/>
                <a:cs typeface="Gill Sans SemiBold" panose="020B0502020104020203" pitchFamily="34" charset="-79"/>
              </a:defRPr>
            </a:lvl1pPr>
            <a:lvl2pPr>
              <a:buNone/>
              <a:defRPr sz="1200">
                <a:latin typeface="Stolzl Book" pitchFamily="2" charset="77"/>
              </a:defRPr>
            </a:lvl2pPr>
            <a:lvl3pPr>
              <a:buNone/>
              <a:defRPr sz="1100">
                <a:latin typeface="Stolzl Book" pitchFamily="2" charset="77"/>
              </a:defRPr>
            </a:lvl3pPr>
            <a:lvl4pPr>
              <a:buNone/>
              <a:defRPr sz="1050">
                <a:latin typeface="Stolzl Book" pitchFamily="2" charset="77"/>
              </a:defRPr>
            </a:lvl4pPr>
            <a:lvl5pPr>
              <a:buNone/>
              <a:defRPr sz="1050">
                <a:latin typeface="Stolzl Book" pitchFamily="2" charset="77"/>
              </a:defRPr>
            </a:lvl5pPr>
          </a:lstStyle>
          <a:p>
            <a:pPr lvl="0"/>
            <a:r>
              <a:rPr lang="en-US"/>
              <a:t>SUBHEADING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D8B2BE-6791-D643-8E88-6953E3EE726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6340" y="3163681"/>
            <a:ext cx="4065587" cy="1074738"/>
          </a:xfrm>
          <a:prstGeom prst="rect">
            <a:avLst/>
          </a:prstGeom>
        </p:spPr>
        <p:txBody>
          <a:bodyPr/>
          <a:lstStyle>
            <a:lvl1pPr marL="0">
              <a:buNone/>
              <a:defRPr sz="2800" b="0" i="0">
                <a:solidFill>
                  <a:schemeClr val="bg1"/>
                </a:solidFill>
                <a:latin typeface="+mn-lt"/>
                <a:cs typeface="Gill Sans Light" panose="020B0302020104020203" pitchFamily="34" charset="-79"/>
              </a:defRPr>
            </a:lvl1pPr>
          </a:lstStyle>
          <a:p>
            <a:pPr lvl="0"/>
            <a:r>
              <a:rPr lang="en-US"/>
              <a:t>This is where you will insert your title.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8E1FF50-DC6B-8742-A6F6-926480C7C13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6340" y="4260510"/>
            <a:ext cx="4456112" cy="1074737"/>
          </a:xfrm>
          <a:prstGeom prst="rect">
            <a:avLst/>
          </a:prstGeom>
        </p:spPr>
        <p:txBody>
          <a:bodyPr/>
          <a:lstStyle>
            <a:lvl1pPr marL="0">
              <a:lnSpc>
                <a:spcPct val="110000"/>
              </a:lnSpc>
              <a:buNone/>
              <a:defRPr sz="1200" b="0" i="0">
                <a:solidFill>
                  <a:schemeClr val="bg1"/>
                </a:solidFill>
                <a:latin typeface="Century Gothic" panose="020B0502020202020204" pitchFamily="34" charset="0"/>
                <a:cs typeface="Gill Sans Light" panose="020B0302020104020203" pitchFamily="34" charset="-79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Additional room for presentation summary, intro or abstract. Feel free to delete this text box if additional content is not required. 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06B29C0-96C4-5C45-BDCE-98A5AE0E9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853" y="1694207"/>
            <a:ext cx="2066510" cy="41330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889A251-0EC8-9943-8FA0-6535296EE0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790"/>
          <a:stretch/>
        </p:blipFill>
        <p:spPr>
          <a:xfrm>
            <a:off x="7149550" y="923757"/>
            <a:ext cx="5042450" cy="59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3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p sheet –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EC8828-087B-FB46-9D7F-827CC35DFE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473" y="2718562"/>
            <a:ext cx="4944660" cy="16042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accent6"/>
                </a:solidFill>
              </a:defRPr>
            </a:lvl1pPr>
            <a:lvl2pPr>
              <a:buNone/>
              <a:defRPr>
                <a:solidFill>
                  <a:schemeClr val="bg1"/>
                </a:solidFill>
              </a:defRPr>
            </a:lvl2pPr>
            <a:lvl3pPr>
              <a:buNone/>
              <a:defRPr>
                <a:solidFill>
                  <a:schemeClr val="bg1"/>
                </a:solidFill>
              </a:defRPr>
            </a:lvl3pPr>
            <a:lvl4pPr>
              <a:buNone/>
              <a:defRPr>
                <a:solidFill>
                  <a:schemeClr val="bg1"/>
                </a:solidFill>
              </a:defRPr>
            </a:lvl4pPr>
            <a:lvl5pP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This is where you will insert your section title or headline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6A46149-4DDE-0846-85E7-8827CB8257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2266950"/>
            <a:ext cx="1438275" cy="268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Up next…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B81C44D-6F31-5740-97A0-FF804E8D81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208" t="14419" r="486"/>
          <a:stretch/>
        </p:blipFill>
        <p:spPr>
          <a:xfrm>
            <a:off x="7053300" y="1010652"/>
            <a:ext cx="5138700" cy="584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4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8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theme" Target="../theme/theme8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63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8" r:id="rId2"/>
    <p:sldLayoutId id="2147483746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85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62" r:id="rId4"/>
    <p:sldLayoutId id="2147483767" r:id="rId5"/>
    <p:sldLayoutId id="2147483737" r:id="rId6"/>
    <p:sldLayoutId id="2147483744" r:id="rId7"/>
    <p:sldLayoutId id="2147483755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85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40" r:id="rId7"/>
    <p:sldLayoutId id="2147483730" r:id="rId8"/>
    <p:sldLayoutId id="2147483741" r:id="rId9"/>
    <p:sldLayoutId id="2147483739" r:id="rId10"/>
    <p:sldLayoutId id="2147483798" r:id="rId11"/>
    <p:sldLayoutId id="2147483799" r:id="rId12"/>
    <p:sldLayoutId id="2147483751" r:id="rId13"/>
    <p:sldLayoutId id="2147483752" r:id="rId14"/>
    <p:sldLayoutId id="2147483800" r:id="rId15"/>
    <p:sldLayoutId id="2147483764" r:id="rId16"/>
    <p:sldLayoutId id="214748380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016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5B15B7-7D3C-FB4C-8A2C-F92A1FCF4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80000"/>
            <a:ext cx="11304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CAC3A-2FCA-3E49-8589-12927F87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16000"/>
            <a:ext cx="11311128" cy="51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693527-811E-7B45-9A7B-EC0A5E9FB604}"/>
              </a:ext>
            </a:extLst>
          </p:cNvPr>
          <p:cNvSpPr txBox="1"/>
          <p:nvPr userDrawn="1"/>
        </p:nvSpPr>
        <p:spPr>
          <a:xfrm>
            <a:off x="11353800" y="6632653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9DBED19-4582-3A4A-98D6-478626F7E0A7}" type="slidenum">
              <a:rPr lang="en-US" sz="1000" smtClean="0">
                <a:solidFill>
                  <a:schemeClr val="bg1"/>
                </a:solidFill>
                <a:latin typeface="Univers 55" pitchFamily="2" charset="0"/>
              </a:rPr>
              <a:t>‹#›</a:t>
            </a:fld>
            <a:endParaRPr lang="en-US" sz="1000">
              <a:solidFill>
                <a:schemeClr val="bg1"/>
              </a:solidFill>
              <a:latin typeface="Univers 55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35936C-49B0-8845-B7FF-29A5B443EE4C}"/>
              </a:ext>
            </a:extLst>
          </p:cNvPr>
          <p:cNvCxnSpPr/>
          <p:nvPr userDrawn="1"/>
        </p:nvCxnSpPr>
        <p:spPr>
          <a:xfrm>
            <a:off x="432000" y="900000"/>
            <a:ext cx="11311128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6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Univers" panose="020B0503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>
              <a:lumMod val="75000"/>
              <a:lumOff val="25000"/>
            </a:schemeClr>
          </a:solidFill>
          <a:latin typeface="Univers Light" panose="020B0403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>
              <a:lumMod val="75000"/>
              <a:lumOff val="25000"/>
            </a:schemeClr>
          </a:solidFill>
          <a:latin typeface="Univers Light" panose="020B0403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0" i="0" kern="1200">
          <a:solidFill>
            <a:schemeClr val="tx1">
              <a:lumMod val="75000"/>
              <a:lumOff val="25000"/>
            </a:schemeClr>
          </a:solidFill>
          <a:latin typeface="Univers Light" panose="020B0403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04040"/>
          </a:solidFill>
          <a:latin typeface="Univers Light" panose="020B0403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04040"/>
          </a:solidFill>
          <a:latin typeface="Univers Light" panose="020B0403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12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72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66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svg"/><Relationship Id="rId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7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.xml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10" Type="http://schemas.openxmlformats.org/officeDocument/2006/relationships/image" Target="../media/image22.svg"/><Relationship Id="rId4" Type="http://schemas.openxmlformats.org/officeDocument/2006/relationships/image" Target="../media/image41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svg"/><Relationship Id="rId4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48CCC-5F31-D546-B323-FE879259920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6339" y="5667353"/>
            <a:ext cx="5509659" cy="308161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entury Gothic"/>
                <a:cs typeface="Gill Sans Light"/>
              </a:rPr>
              <a:t>September 13, 2022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06DFAB-9865-614A-A2B4-9E69EBD42BC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6338" y="2824636"/>
            <a:ext cx="4839102" cy="94574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</a:rPr>
              <a:t>University Pension Plan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</a:rPr>
              <a:t>&amp; 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solidFill>
                  <a:schemeClr val="bg2"/>
                </a:solidFill>
                <a:latin typeface="Century Gothic"/>
                <a:cs typeface="Gill Sans Light"/>
              </a:rPr>
              <a:t>University of St. Michael’s College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6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2A2D47-04F0-7A3A-94C8-0B77D214DD67}"/>
              </a:ext>
            </a:extLst>
          </p:cNvPr>
          <p:cNvSpPr/>
          <p:nvPr/>
        </p:nvSpPr>
        <p:spPr>
          <a:xfrm>
            <a:off x="8720984" y="0"/>
            <a:ext cx="348398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E527A-74F0-8446-F6A2-ED16A583420F}"/>
              </a:ext>
            </a:extLst>
          </p:cNvPr>
          <p:cNvSpPr/>
          <p:nvPr/>
        </p:nvSpPr>
        <p:spPr>
          <a:xfrm>
            <a:off x="2208231" y="2163799"/>
            <a:ext cx="222733" cy="3957422"/>
          </a:xfrm>
          <a:prstGeom prst="rect">
            <a:avLst/>
          </a:prstGeom>
          <a:solidFill>
            <a:srgbClr val="4395C8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FA9906-C6BE-4B59-D602-C5D6397EF203}"/>
              </a:ext>
            </a:extLst>
          </p:cNvPr>
          <p:cNvSpPr/>
          <p:nvPr/>
        </p:nvSpPr>
        <p:spPr>
          <a:xfrm>
            <a:off x="4508172" y="2163799"/>
            <a:ext cx="3709324" cy="3957422"/>
          </a:xfrm>
          <a:prstGeom prst="rect">
            <a:avLst/>
          </a:prstGeom>
          <a:solidFill>
            <a:srgbClr val="4395C8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C7E381B-0C03-F4AA-CBE1-BA91D8EAF6DD}"/>
              </a:ext>
            </a:extLst>
          </p:cNvPr>
          <p:cNvSpPr/>
          <p:nvPr/>
        </p:nvSpPr>
        <p:spPr>
          <a:xfrm>
            <a:off x="4159539" y="2619375"/>
            <a:ext cx="3969834" cy="819615"/>
          </a:xfrm>
          <a:custGeom>
            <a:avLst/>
            <a:gdLst>
              <a:gd name="connsiteX0" fmla="*/ 0 w 3969834"/>
              <a:gd name="connsiteY0" fmla="*/ 786161 h 819615"/>
              <a:gd name="connsiteX1" fmla="*/ 3969834 w 3969834"/>
              <a:gd name="connsiteY1" fmla="*/ 0 h 819615"/>
              <a:gd name="connsiteX2" fmla="*/ 3958683 w 3969834"/>
              <a:gd name="connsiteY2" fmla="*/ 819615 h 819615"/>
              <a:gd name="connsiteX3" fmla="*/ 0 w 3969834"/>
              <a:gd name="connsiteY3" fmla="*/ 786161 h 819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9834" h="819615">
                <a:moveTo>
                  <a:pt x="0" y="786161"/>
                </a:moveTo>
                <a:lnTo>
                  <a:pt x="3969834" y="0"/>
                </a:lnTo>
                <a:lnTo>
                  <a:pt x="3958683" y="819615"/>
                </a:lnTo>
                <a:lnTo>
                  <a:pt x="0" y="786161"/>
                </a:lnTo>
                <a:close/>
              </a:path>
            </a:pathLst>
          </a:custGeom>
          <a:solidFill>
            <a:schemeClr val="accent3">
              <a:lumMod val="75000"/>
              <a:alpha val="3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4E1111A-C576-2690-F1E3-D89512DFF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57562"/>
              </p:ext>
            </p:extLst>
          </p:nvPr>
        </p:nvGraphicFramePr>
        <p:xfrm>
          <a:off x="780084" y="2020459"/>
          <a:ext cx="7529716" cy="464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CDA2EF-82B5-4756-B8F9-60F31C50EB2D}"/>
              </a:ext>
            </a:extLst>
          </p:cNvPr>
          <p:cNvSpPr txBox="1"/>
          <p:nvPr/>
        </p:nvSpPr>
        <p:spPr>
          <a:xfrm>
            <a:off x="762031" y="1684552"/>
            <a:ext cx="2119491" cy="309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80"/>
              </a:lnSpc>
              <a:defRPr sz="1400" b="0" i="0" u="none" strike="noStrike" kern="1200" spc="0" baseline="0">
                <a:solidFill>
                  <a:srgbClr val="54545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CA" sz="1200" b="1" dirty="0">
                <a:solidFill>
                  <a:schemeClr val="accent6"/>
                </a:solidFill>
              </a:rPr>
              <a:t>Pension amount over time</a:t>
            </a:r>
            <a:endParaRPr lang="en-CA" sz="1200" dirty="0">
              <a:solidFill>
                <a:schemeClr val="accent6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1C8FCE3-186B-149B-6E7C-B630E10287F6}"/>
              </a:ext>
            </a:extLst>
          </p:cNvPr>
          <p:cNvSpPr/>
          <p:nvPr/>
        </p:nvSpPr>
        <p:spPr>
          <a:xfrm>
            <a:off x="2208231" y="5642400"/>
            <a:ext cx="243968" cy="243968"/>
          </a:xfrm>
          <a:prstGeom prst="ellipse">
            <a:avLst/>
          </a:prstGeom>
          <a:solidFill>
            <a:srgbClr val="439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A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4E2AC0-9C8B-05CD-0BD4-8867E9B88FEF}"/>
              </a:ext>
            </a:extLst>
          </p:cNvPr>
          <p:cNvSpPr/>
          <p:nvPr/>
        </p:nvSpPr>
        <p:spPr>
          <a:xfrm>
            <a:off x="4960506" y="5642400"/>
            <a:ext cx="243968" cy="243968"/>
          </a:xfrm>
          <a:prstGeom prst="ellipse">
            <a:avLst/>
          </a:prstGeom>
          <a:solidFill>
            <a:srgbClr val="439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02401C-3775-8291-A5C9-663A1AAD5648}"/>
              </a:ext>
            </a:extLst>
          </p:cNvPr>
          <p:cNvSpPr txBox="1"/>
          <p:nvPr/>
        </p:nvSpPr>
        <p:spPr>
          <a:xfrm>
            <a:off x="2452200" y="5609369"/>
            <a:ext cx="21730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accent1"/>
                </a:solidFill>
              </a:rPr>
              <a:t>Early unreduced pension</a:t>
            </a:r>
            <a:endParaRPr lang="en-CA" sz="1200" dirty="0">
              <a:solidFill>
                <a:schemeClr val="accent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798055-354E-3337-57EA-E0EA4CAA69BA}"/>
              </a:ext>
            </a:extLst>
          </p:cNvPr>
          <p:cNvSpPr txBox="1"/>
          <p:nvPr/>
        </p:nvSpPr>
        <p:spPr>
          <a:xfrm>
            <a:off x="5225676" y="5620944"/>
            <a:ext cx="255169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accent1"/>
                </a:solidFill>
              </a:rPr>
              <a:t>Indexation (inflation protection)</a:t>
            </a:r>
            <a:endParaRPr lang="en-CA" sz="1200" dirty="0">
              <a:solidFill>
                <a:schemeClr val="accent1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FE762F11-F49F-5250-D020-8BF36CEC3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0085" y="522814"/>
            <a:ext cx="5767860" cy="463481"/>
          </a:xfrm>
        </p:spPr>
        <p:txBody>
          <a:bodyPr/>
          <a:lstStyle/>
          <a:p>
            <a:r>
              <a:rPr lang="en-US" sz="2600" dirty="0"/>
              <a:t>Enhanced pension value throughout your retirement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77F95E-52FE-CD81-65AC-A6E9C6B9767A}"/>
              </a:ext>
            </a:extLst>
          </p:cNvPr>
          <p:cNvCxnSpPr/>
          <p:nvPr/>
        </p:nvCxnSpPr>
        <p:spPr>
          <a:xfrm>
            <a:off x="837957" y="1978157"/>
            <a:ext cx="7356389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0F355B0-1F2A-6F06-32CD-436C8DB433C9}"/>
              </a:ext>
            </a:extLst>
          </p:cNvPr>
          <p:cNvSpPr txBox="1"/>
          <p:nvPr/>
        </p:nvSpPr>
        <p:spPr>
          <a:xfrm>
            <a:off x="6259909" y="1701125"/>
            <a:ext cx="1957587" cy="342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80"/>
              </a:lnSpc>
              <a:defRPr sz="1400" b="0" i="0" u="none" strike="noStrike" kern="1200" spc="0" baseline="0">
                <a:solidFill>
                  <a:srgbClr val="545454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CA" sz="2400" b="1" dirty="0">
                <a:solidFill>
                  <a:schemeClr val="accent3">
                    <a:lumMod val="75000"/>
                  </a:schemeClr>
                </a:solidFill>
              </a:rPr>
              <a:t>● </a:t>
            </a:r>
            <a:r>
              <a:rPr lang="en-CA" sz="1200" dirty="0">
                <a:solidFill>
                  <a:schemeClr val="accent6"/>
                </a:solidFill>
              </a:rPr>
              <a:t>UPP</a:t>
            </a:r>
            <a:r>
              <a:rPr lang="en-CA" sz="1200" b="1" dirty="0">
                <a:solidFill>
                  <a:schemeClr val="accent6"/>
                </a:solidFill>
              </a:rPr>
              <a:t> </a:t>
            </a:r>
            <a:r>
              <a:rPr lang="en-CA" sz="1400" b="1" dirty="0">
                <a:solidFill>
                  <a:schemeClr val="accent6"/>
                </a:solidFill>
              </a:rPr>
              <a:t> </a:t>
            </a:r>
            <a:r>
              <a:rPr lang="en-CA" sz="2400" b="1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en-CA" sz="1400" b="1" dirty="0">
                <a:solidFill>
                  <a:schemeClr val="accent6"/>
                </a:solidFill>
              </a:rPr>
              <a:t> </a:t>
            </a:r>
            <a:r>
              <a:rPr lang="en-CA" sz="1200" dirty="0">
                <a:solidFill>
                  <a:schemeClr val="accent6"/>
                </a:solidFill>
              </a:rPr>
              <a:t>St Michael’s</a:t>
            </a:r>
            <a:endParaRPr lang="en-CA" sz="1200" b="1" dirty="0">
              <a:solidFill>
                <a:schemeClr val="accent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6AFE37-142D-B168-A7F5-12C1D1C0DC6F}"/>
              </a:ext>
            </a:extLst>
          </p:cNvPr>
          <p:cNvSpPr txBox="1"/>
          <p:nvPr/>
        </p:nvSpPr>
        <p:spPr>
          <a:xfrm>
            <a:off x="9154393" y="2163799"/>
            <a:ext cx="261716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200" b="1" dirty="0">
                <a:solidFill>
                  <a:schemeClr val="accent3"/>
                </a:solidFill>
              </a:rPr>
              <a:t>EXAMPLE</a:t>
            </a:r>
          </a:p>
          <a:p>
            <a:endParaRPr lang="en-CA" sz="1200" b="1" dirty="0">
              <a:solidFill>
                <a:schemeClr val="bg1"/>
              </a:solidFill>
            </a:endParaRPr>
          </a:p>
          <a:p>
            <a:r>
              <a:rPr lang="en-CA" sz="1200" b="1" dirty="0">
                <a:solidFill>
                  <a:schemeClr val="bg1"/>
                </a:solidFill>
              </a:rPr>
              <a:t>Annual Pension amount for a:</a:t>
            </a:r>
          </a:p>
          <a:p>
            <a:endParaRPr lang="en-CA" sz="1200" dirty="0">
              <a:solidFill>
                <a:schemeClr val="accent3"/>
              </a:solidFill>
            </a:endParaRPr>
          </a:p>
          <a:p>
            <a:r>
              <a:rPr lang="en-CA" sz="2800" dirty="0">
                <a:solidFill>
                  <a:schemeClr val="accent3"/>
                </a:solidFill>
              </a:rPr>
              <a:t>25-year-old</a:t>
            </a:r>
            <a:r>
              <a:rPr lang="en-CA" sz="1200" dirty="0">
                <a:solidFill>
                  <a:schemeClr val="bg1"/>
                </a:solidFill>
              </a:rPr>
              <a:t> member hired today</a:t>
            </a:r>
          </a:p>
          <a:p>
            <a:endParaRPr lang="en-CA" sz="1200" dirty="0">
              <a:solidFill>
                <a:schemeClr val="bg1"/>
              </a:solidFill>
            </a:endParaRPr>
          </a:p>
          <a:p>
            <a:endParaRPr lang="en-CA" sz="1200" dirty="0">
              <a:solidFill>
                <a:schemeClr val="accent3"/>
              </a:solidFill>
            </a:endParaRPr>
          </a:p>
          <a:p>
            <a:r>
              <a:rPr lang="en-CA" sz="1200" dirty="0">
                <a:solidFill>
                  <a:schemeClr val="accent3"/>
                </a:solidFill>
              </a:rPr>
              <a:t>At a salary of </a:t>
            </a:r>
          </a:p>
          <a:p>
            <a:r>
              <a:rPr lang="en-CA" sz="2800" dirty="0">
                <a:solidFill>
                  <a:schemeClr val="accent3"/>
                </a:solidFill>
              </a:rPr>
              <a:t>$65,000</a:t>
            </a:r>
          </a:p>
          <a:p>
            <a:r>
              <a:rPr lang="en-CA" sz="1200" dirty="0">
                <a:solidFill>
                  <a:schemeClr val="bg1"/>
                </a:solidFill>
              </a:rPr>
              <a:t>retiring with long service</a:t>
            </a:r>
          </a:p>
          <a:p>
            <a:endParaRPr lang="en-CA" sz="1200" dirty="0">
              <a:solidFill>
                <a:schemeClr val="bg1"/>
              </a:solidFill>
            </a:endParaRPr>
          </a:p>
          <a:p>
            <a:endParaRPr lang="en-CA" sz="1200" dirty="0">
              <a:solidFill>
                <a:schemeClr val="bg1"/>
              </a:solidFill>
            </a:endParaRPr>
          </a:p>
          <a:p>
            <a:r>
              <a:rPr lang="en-CA" sz="1200" i="1" dirty="0">
                <a:solidFill>
                  <a:schemeClr val="bg1"/>
                </a:solidFill>
              </a:rPr>
              <a:t>Assumption: UPP pension is indexed conditionally at 75% of CPI </a:t>
            </a:r>
            <a:r>
              <a:rPr lang="en-US" sz="1200" i="1" dirty="0">
                <a:solidFill>
                  <a:schemeClr val="bg1"/>
                </a:solidFill>
              </a:rPr>
              <a:t>and St. Michael’s pension is not indexed</a:t>
            </a:r>
            <a:endParaRPr lang="en-CA" sz="1200" i="1" dirty="0">
              <a:solidFill>
                <a:schemeClr val="bg1"/>
              </a:solidFill>
            </a:endParaRPr>
          </a:p>
          <a:p>
            <a:endParaRPr lang="en-CA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E6F21E9F-E580-A48A-21E7-027F244BE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1" b="-1"/>
          <a:stretch/>
        </p:blipFill>
        <p:spPr>
          <a:xfrm flipH="1">
            <a:off x="7526259" y="1619799"/>
            <a:ext cx="3910787" cy="391078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B612D3-4DC7-73FA-9506-F6913FA36C03}"/>
              </a:ext>
            </a:extLst>
          </p:cNvPr>
          <p:cNvSpPr txBox="1"/>
          <p:nvPr/>
        </p:nvSpPr>
        <p:spPr>
          <a:xfrm>
            <a:off x="988214" y="1791101"/>
            <a:ext cx="5865042" cy="35855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3000"/>
              </a:spcAft>
            </a:pPr>
            <a:r>
              <a:rPr lang="en-US" dirty="0">
                <a:solidFill>
                  <a:schemeClr val="accent6"/>
                </a:solidFill>
              </a:rPr>
              <a:t>UPP’s flexibility extends to your loved ones. That means </a:t>
            </a:r>
            <a:r>
              <a:rPr lang="en-US" b="1" dirty="0">
                <a:solidFill>
                  <a:schemeClr val="accent6"/>
                </a:solidFill>
              </a:rPr>
              <a:t>a lifetime pension for you plus:</a:t>
            </a:r>
          </a:p>
          <a:p>
            <a:pPr marL="546100">
              <a:spcAft>
                <a:spcPts val="3000"/>
              </a:spcAft>
            </a:pPr>
            <a:r>
              <a:rPr lang="en-US" sz="1600" b="1" dirty="0"/>
              <a:t>With a Spouse –</a:t>
            </a:r>
            <a:r>
              <a:rPr lang="en-US" sz="1600" dirty="0"/>
              <a:t> a 50% spousal pension with options to increase to 60%, 80% or 100%</a:t>
            </a:r>
            <a:r>
              <a:rPr lang="en-US" sz="1600" baseline="30000" dirty="0"/>
              <a:t>1</a:t>
            </a:r>
            <a:r>
              <a:rPr lang="en-US" sz="1600" baseline="30000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and/or include a 10-year payment guarantee</a:t>
            </a:r>
          </a:p>
          <a:p>
            <a:pPr marL="546100">
              <a:spcAft>
                <a:spcPts val="3000"/>
              </a:spcAft>
            </a:pPr>
            <a:r>
              <a:rPr lang="en-US" sz="1600" b="1" dirty="0">
                <a:latin typeface="Century Gothic" panose="020B0502020202020204" pitchFamily="34" charset="0"/>
              </a:rPr>
              <a:t>Without a Spouse </a:t>
            </a:r>
            <a:r>
              <a:rPr lang="en-US" sz="1600" b="1" dirty="0"/>
              <a:t>–</a:t>
            </a:r>
            <a:r>
              <a:rPr lang="en-US" sz="1600" b="1" dirty="0">
                <a:latin typeface="Century Gothic" panose="020B0502020202020204" pitchFamily="34" charset="0"/>
              </a:rPr>
              <a:t> </a:t>
            </a:r>
            <a:r>
              <a:rPr lang="en-US" sz="1600" dirty="0">
                <a:latin typeface="Century Gothic" panose="020B0502020202020204" pitchFamily="34" charset="0"/>
              </a:rPr>
              <a:t>10-year payment guarantee, option to extend to 15 years </a:t>
            </a:r>
          </a:p>
          <a:p>
            <a:pPr marL="546100" lvl="1">
              <a:spcAft>
                <a:spcPts val="2400"/>
              </a:spcAft>
            </a:pPr>
            <a:r>
              <a:rPr lang="en-US" sz="1600" dirty="0">
                <a:latin typeface="Century Gothic" panose="020B0502020202020204" pitchFamily="34" charset="0"/>
              </a:rPr>
              <a:t>Optional benefits for dependents and/or designated beneficiaries 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F997335C-7625-AFD1-53FF-463C14ACEB93}"/>
              </a:ext>
            </a:extLst>
          </p:cNvPr>
          <p:cNvSpPr txBox="1">
            <a:spLocks/>
          </p:cNvSpPr>
          <p:nvPr/>
        </p:nvSpPr>
        <p:spPr>
          <a:xfrm>
            <a:off x="988214" y="733246"/>
            <a:ext cx="4819028" cy="477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Protection for loved ones built into your plan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107B8C3-2F4C-E71C-1204-CCCCE05A5D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2778552"/>
            <a:ext cx="324000" cy="324000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CFC94D60-A99B-BC3B-5D2F-A19E085A39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3875832"/>
            <a:ext cx="324000" cy="324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4BDB3E0-5871-EA15-4358-0D8303C576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4749592"/>
            <a:ext cx="324000" cy="32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B4B514-B7BC-5BA7-000C-318A35AB6E4E}"/>
              </a:ext>
            </a:extLst>
          </p:cNvPr>
          <p:cNvSpPr txBox="1"/>
          <p:nvPr/>
        </p:nvSpPr>
        <p:spPr>
          <a:xfrm>
            <a:off x="628315" y="6445988"/>
            <a:ext cx="85531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baseline="30000" dirty="0"/>
              <a:t>1</a:t>
            </a:r>
            <a:r>
              <a:rPr lang="en-CA" sz="1000" dirty="0"/>
              <a:t> Normal form is 50% with 60%, 80% or 100% available at a cost</a:t>
            </a:r>
          </a:p>
        </p:txBody>
      </p:sp>
    </p:spTree>
    <p:extLst>
      <p:ext uri="{BB962C8B-B14F-4D97-AF65-F5344CB8AC3E}">
        <p14:creationId xmlns:p14="http://schemas.microsoft.com/office/powerpoint/2010/main" val="4021767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B183D0F8-2732-5AB5-920F-9E3D89B64CF9}"/>
              </a:ext>
            </a:extLst>
          </p:cNvPr>
          <p:cNvSpPr txBox="1">
            <a:spLocks/>
          </p:cNvSpPr>
          <p:nvPr/>
        </p:nvSpPr>
        <p:spPr>
          <a:xfrm>
            <a:off x="842486" y="470830"/>
            <a:ext cx="10507027" cy="36781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600" dirty="0">
                <a:solidFill>
                  <a:srgbClr val="123049"/>
                </a:solidFill>
                <a:latin typeface="Century Gothic" panose="020F0302020204030204"/>
              </a:rPr>
              <a:t> Seamless service integration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2304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3" name="Content Placeholder 10">
            <a:extLst>
              <a:ext uri="{FF2B5EF4-FFF2-40B4-BE49-F238E27FC236}">
                <a16:creationId xmlns:a16="http://schemas.microsoft.com/office/drawing/2014/main" id="{C47C7A1C-6015-80A5-E33A-59E9B3476C6F}"/>
              </a:ext>
            </a:extLst>
          </p:cNvPr>
          <p:cNvGraphicFramePr>
            <a:graphicFrameLocks/>
          </p:cNvGraphicFramePr>
          <p:nvPr/>
        </p:nvGraphicFramePr>
        <p:xfrm>
          <a:off x="1034704" y="2205555"/>
          <a:ext cx="6919274" cy="3828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B485E03-E021-E9E8-75E7-0128F87D39B2}"/>
              </a:ext>
            </a:extLst>
          </p:cNvPr>
          <p:cNvSpPr txBox="1"/>
          <p:nvPr/>
        </p:nvSpPr>
        <p:spPr>
          <a:xfrm>
            <a:off x="1283540" y="4668252"/>
            <a:ext cx="18664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Pre-UPP Service</a:t>
            </a:r>
          </a:p>
          <a:p>
            <a:pPr algn="ctr">
              <a:defRPr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25D86B-4C72-7FAE-B1FB-DEB6766A0B3F}"/>
              </a:ext>
            </a:extLst>
          </p:cNvPr>
          <p:cNvSpPr txBox="1"/>
          <p:nvPr/>
        </p:nvSpPr>
        <p:spPr>
          <a:xfrm>
            <a:off x="3505903" y="4683640"/>
            <a:ext cx="16071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UPP Service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193ACE-B006-6B7A-4071-61B7CA181D0B}"/>
              </a:ext>
            </a:extLst>
          </p:cNvPr>
          <p:cNvSpPr txBox="1"/>
          <p:nvPr/>
        </p:nvSpPr>
        <p:spPr>
          <a:xfrm>
            <a:off x="5446973" y="2046036"/>
            <a:ext cx="193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b="1" dirty="0">
                <a:solidFill>
                  <a:schemeClr val="tx2"/>
                </a:solidFill>
                <a:latin typeface="Century Gothic" panose="020F0302020204030204"/>
              </a:rPr>
              <a:t>Total Service</a:t>
            </a:r>
            <a:endParaRPr kumimoji="0" lang="en-CA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EE8F0F-4787-E6B7-F31A-0141D87F6D28}"/>
              </a:ext>
            </a:extLst>
          </p:cNvPr>
          <p:cNvGrpSpPr/>
          <p:nvPr/>
        </p:nvGrpSpPr>
        <p:grpSpPr>
          <a:xfrm>
            <a:off x="1962135" y="3528841"/>
            <a:ext cx="514832" cy="514832"/>
            <a:chOff x="2458591" y="3461845"/>
            <a:chExt cx="514832" cy="51483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BAE6C7-AC56-1E24-723A-1FE631531F03}"/>
                </a:ext>
              </a:extLst>
            </p:cNvPr>
            <p:cNvSpPr/>
            <p:nvPr/>
          </p:nvSpPr>
          <p:spPr>
            <a:xfrm>
              <a:off x="2458591" y="3461845"/>
              <a:ext cx="514832" cy="514832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96CE8F01-53D2-760B-D7A9-5494095CA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75736" y="3593804"/>
              <a:ext cx="306248" cy="244998"/>
            </a:xfrm>
            <a:prstGeom prst="rect">
              <a:avLst/>
            </a:prstGeom>
          </p:spPr>
        </p:pic>
      </p:grpSp>
      <p:sp>
        <p:nvSpPr>
          <p:cNvPr id="16" name="Right Bracket 15">
            <a:extLst>
              <a:ext uri="{FF2B5EF4-FFF2-40B4-BE49-F238E27FC236}">
                <a16:creationId xmlns:a16="http://schemas.microsoft.com/office/drawing/2014/main" id="{E79876A0-4271-1F47-3D7A-015774DE41A8}"/>
              </a:ext>
            </a:extLst>
          </p:cNvPr>
          <p:cNvSpPr/>
          <p:nvPr/>
        </p:nvSpPr>
        <p:spPr>
          <a:xfrm>
            <a:off x="7505091" y="2512523"/>
            <a:ext cx="298822" cy="3011818"/>
          </a:xfrm>
          <a:prstGeom prst="rightBracket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41CB3353-1C85-3962-B652-7BE39ECAF66B}"/>
              </a:ext>
            </a:extLst>
          </p:cNvPr>
          <p:cNvSpPr/>
          <p:nvPr/>
        </p:nvSpPr>
        <p:spPr>
          <a:xfrm rot="5400000">
            <a:off x="7758775" y="2796893"/>
            <a:ext cx="367646" cy="25452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8A8F05F-F954-4CB1-0B45-80EA703870D5}"/>
              </a:ext>
            </a:extLst>
          </p:cNvPr>
          <p:cNvGrpSpPr/>
          <p:nvPr/>
        </p:nvGrpSpPr>
        <p:grpSpPr>
          <a:xfrm>
            <a:off x="4054886" y="3986135"/>
            <a:ext cx="514832" cy="514832"/>
            <a:chOff x="4141972" y="4339360"/>
            <a:chExt cx="514832" cy="51483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E0CB9F9-AFFC-22CA-CA90-80DBEF4C35B2}"/>
                </a:ext>
              </a:extLst>
            </p:cNvPr>
            <p:cNvSpPr/>
            <p:nvPr/>
          </p:nvSpPr>
          <p:spPr>
            <a:xfrm>
              <a:off x="4141972" y="4339360"/>
              <a:ext cx="514832" cy="514832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DC9560E5-5320-2288-2D59-12AFAC172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302336" y="4488138"/>
              <a:ext cx="188406" cy="244487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6C82398-6D86-41D3-DF2D-C4CD4D1D420C}"/>
              </a:ext>
            </a:extLst>
          </p:cNvPr>
          <p:cNvSpPr/>
          <p:nvPr/>
        </p:nvSpPr>
        <p:spPr>
          <a:xfrm>
            <a:off x="8133185" y="2495110"/>
            <a:ext cx="3422647" cy="2519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07950" marR="0" lvl="1" defTabSz="914400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en-US" sz="1800" dirty="0">
                <a:solidFill>
                  <a:srgbClr val="123049"/>
                </a:solidFill>
                <a:latin typeface="Century Gothic" panose="020F0302020204030204"/>
              </a:rPr>
              <a:t>When you join UPP, all service to date carries over for </a:t>
            </a:r>
            <a:r>
              <a:rPr lang="en-US" sz="1800" b="1" dirty="0">
                <a:solidFill>
                  <a:srgbClr val="123049"/>
                </a:solidFill>
                <a:latin typeface="Century Gothic" panose="020F0302020204030204"/>
              </a:rPr>
              <a:t>one total pension</a:t>
            </a:r>
          </a:p>
          <a:p>
            <a:pPr marL="107950" marR="0" lvl="1" defTabSz="914400">
              <a:lnSpc>
                <a:spcPct val="10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lang="en-US" b="1" dirty="0">
                <a:solidFill>
                  <a:schemeClr val="accent6"/>
                </a:solidFill>
                <a:latin typeface="Century Gothic" panose="020F0302020204030204"/>
              </a:rPr>
              <a:t>Combined 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service</a:t>
            </a:r>
            <a:r>
              <a:rPr lang="en-US" b="1" dirty="0">
                <a:solidFill>
                  <a:schemeClr val="accent6"/>
                </a:solidFill>
                <a:latin typeface="Century Gothic" panose="020F0302020204030204"/>
              </a:rPr>
              <a:t> </a:t>
            </a:r>
            <a:r>
              <a:rPr lang="en-US" dirty="0">
                <a:solidFill>
                  <a:schemeClr val="accent6"/>
                </a:solidFill>
                <a:latin typeface="Century Gothic" panose="020F0302020204030204"/>
              </a:rPr>
              <a:t>used</a:t>
            </a:r>
            <a:r>
              <a:rPr kumimoji="0" lang="en-US" i="0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to meet eligibility </a:t>
            </a:r>
            <a:r>
              <a:rPr lang="en-US" dirty="0">
                <a:solidFill>
                  <a:schemeClr val="accent6"/>
                </a:solidFill>
                <a:latin typeface="Century Gothic" panose="020F0302020204030204"/>
              </a:rPr>
              <a:t>for features such as unreduced early retirement for UPP service</a:t>
            </a:r>
          </a:p>
        </p:txBody>
      </p:sp>
    </p:spTree>
    <p:extLst>
      <p:ext uri="{BB962C8B-B14F-4D97-AF65-F5344CB8AC3E}">
        <p14:creationId xmlns:p14="http://schemas.microsoft.com/office/powerpoint/2010/main" val="2216501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picture containing sky, outdoor, person, grass&#10;&#10;Description automatically generated">
            <a:extLst>
              <a:ext uri="{FF2B5EF4-FFF2-40B4-BE49-F238E27FC236}">
                <a16:creationId xmlns:a16="http://schemas.microsoft.com/office/drawing/2014/main" id="{A27638D1-227E-E9C1-91DA-64A275F6B1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4210" y="1530926"/>
            <a:ext cx="3958707" cy="3958707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4A4B8F-A514-7BBB-73AD-AA6EFC2A59C6}"/>
              </a:ext>
            </a:extLst>
          </p:cNvPr>
          <p:cNvSpPr txBox="1"/>
          <p:nvPr/>
        </p:nvSpPr>
        <p:spPr>
          <a:xfrm>
            <a:off x="1576474" y="2585512"/>
            <a:ext cx="4569624" cy="23185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2200"/>
              </a:spcAft>
            </a:pPr>
            <a:r>
              <a:rPr lang="en-US" dirty="0"/>
              <a:t>UPP </a:t>
            </a:r>
            <a:r>
              <a:rPr lang="en-US" dirty="0" err="1"/>
              <a:t>honours</a:t>
            </a:r>
            <a:r>
              <a:rPr lang="en-US" dirty="0"/>
              <a:t> existing benefits and indexing exactly as they are today</a:t>
            </a:r>
          </a:p>
          <a:p>
            <a:pPr>
              <a:spcAft>
                <a:spcPts val="2200"/>
              </a:spcAft>
            </a:pPr>
            <a:r>
              <a:rPr lang="en-US" dirty="0">
                <a:ea typeface="+mn-lt"/>
                <a:cs typeface="+mn-lt"/>
              </a:rPr>
              <a:t>Benefits are paid to retirees by UPP</a:t>
            </a:r>
          </a:p>
          <a:p>
            <a:pPr>
              <a:spcAft>
                <a:spcPts val="2200"/>
              </a:spcAft>
            </a:pPr>
            <a:r>
              <a:rPr lang="en-US" dirty="0"/>
              <a:t>The UPP pension team provides member services (account changes, answer questions, statements, etc.)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FFEA4DC-DB25-9DE8-765C-6377FFD6E9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2676952"/>
            <a:ext cx="324000" cy="3240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DD764F5-4191-7973-B351-26A24AE49EE8}"/>
              </a:ext>
            </a:extLst>
          </p:cNvPr>
          <p:cNvSpPr txBox="1">
            <a:spLocks/>
          </p:cNvSpPr>
          <p:nvPr/>
        </p:nvSpPr>
        <p:spPr>
          <a:xfrm>
            <a:off x="988214" y="1292157"/>
            <a:ext cx="4569624" cy="477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 worry-free </a:t>
            </a:r>
          </a:p>
          <a:p>
            <a:r>
              <a:rPr lang="en-US" sz="2600" dirty="0"/>
              <a:t>retiree experience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992A7E-DC88-1C66-66C4-A62C3D0E35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3479592"/>
            <a:ext cx="324000" cy="324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E3CBD24-15A1-ADF0-AB63-BD20FD5C5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7579" y="4058712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523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BEE1FB81-99F7-0DCF-A784-027DA0CA1E66}"/>
              </a:ext>
            </a:extLst>
          </p:cNvPr>
          <p:cNvSpPr txBox="1"/>
          <p:nvPr/>
        </p:nvSpPr>
        <p:spPr>
          <a:xfrm>
            <a:off x="1194436" y="1810285"/>
            <a:ext cx="4451922" cy="41395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DCCDB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Empowering members in their retirement planning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Clear, useful information at their fingertips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Resources and tools to help plan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Straightforward communications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Active, direct member consultation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(discussion forums, surveys, feedback forms)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2A92C92-7681-D5F5-B4ED-0F78794228C0}"/>
              </a:ext>
            </a:extLst>
          </p:cNvPr>
          <p:cNvSpPr txBox="1"/>
          <p:nvPr/>
        </p:nvSpPr>
        <p:spPr>
          <a:xfrm>
            <a:off x="6096000" y="2097866"/>
            <a:ext cx="4834913" cy="2662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DCCDB">
                    <a:lumMod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Personalized attention and decision support when needed </a:t>
            </a:r>
          </a:p>
          <a:p>
            <a:pPr marL="5461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One point of contact</a:t>
            </a:r>
          </a:p>
          <a:p>
            <a:pPr marL="5461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Personalized attention</a:t>
            </a:r>
          </a:p>
          <a:p>
            <a:pPr marL="5461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Someone who'll listen and make sure members’ needs are met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AB5A4F8A-A1E7-94B6-59CE-773EDF38B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549" y="3314597"/>
            <a:ext cx="228807" cy="228807"/>
          </a:xfrm>
          <a:prstGeom prst="rect">
            <a:avLst/>
          </a:prstGeom>
        </p:spPr>
      </p:pic>
      <p:pic>
        <p:nvPicPr>
          <p:cNvPr id="66" name="Graphic 65">
            <a:extLst>
              <a:ext uri="{FF2B5EF4-FFF2-40B4-BE49-F238E27FC236}">
                <a16:creationId xmlns:a16="http://schemas.microsoft.com/office/drawing/2014/main" id="{AFBDCBB0-47BE-40B9-9A24-D5B6C33A44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549" y="3977728"/>
            <a:ext cx="228807" cy="22880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E61FAA0E-D521-2C48-0E80-AECE8C9C7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4549" y="4465415"/>
            <a:ext cx="228807" cy="228807"/>
          </a:xfrm>
          <a:prstGeom prst="rect">
            <a:avLst/>
          </a:prstGeom>
        </p:spPr>
      </p:pic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70E95C40-8122-13DD-059D-935ADB2FD21A}"/>
              </a:ext>
            </a:extLst>
          </p:cNvPr>
          <p:cNvSpPr txBox="1">
            <a:spLocks/>
          </p:cNvSpPr>
          <p:nvPr/>
        </p:nvSpPr>
        <p:spPr>
          <a:xfrm>
            <a:off x="1194436" y="647052"/>
            <a:ext cx="9367699" cy="477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23049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Building a progressive,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23049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member-driven service approach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12304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7AAE7B9-B050-8D4A-FA8F-8E681EAABE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401" y="3276248"/>
            <a:ext cx="228807" cy="22880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4DC4CA5A-84D3-4A29-8B60-C7AA4F376D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401" y="3751767"/>
            <a:ext cx="228807" cy="228807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C386F2E4-8441-3F5E-914B-F5467A7F88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56401" y="4236608"/>
            <a:ext cx="228807" cy="228807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509B4187-E42E-363F-11D9-858013D6D4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24549" y="4924074"/>
            <a:ext cx="228807" cy="22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2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moke, outdoor, steam, coming&#10;&#10;Description automatically generated">
            <a:extLst>
              <a:ext uri="{FF2B5EF4-FFF2-40B4-BE49-F238E27FC236}">
                <a16:creationId xmlns:a16="http://schemas.microsoft.com/office/drawing/2014/main" id="{F52AA87C-2988-5FAF-0F86-05F59E5A8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0629" y="0"/>
            <a:ext cx="4441370" cy="6866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F8711A-4CF3-811A-C516-782758F4C4CA}"/>
              </a:ext>
            </a:extLst>
          </p:cNvPr>
          <p:cNvSpPr/>
          <p:nvPr/>
        </p:nvSpPr>
        <p:spPr>
          <a:xfrm>
            <a:off x="7750628" y="0"/>
            <a:ext cx="4441371" cy="6858000"/>
          </a:xfrm>
          <a:prstGeom prst="rect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D58E504-E3D8-0C07-E0C8-842B5843E9AC}"/>
              </a:ext>
            </a:extLst>
          </p:cNvPr>
          <p:cNvSpPr txBox="1">
            <a:spLocks/>
          </p:cNvSpPr>
          <p:nvPr/>
        </p:nvSpPr>
        <p:spPr>
          <a:xfrm>
            <a:off x="1211631" y="1363580"/>
            <a:ext cx="4884369" cy="172319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b="1" dirty="0">
              <a:solidFill>
                <a:schemeClr val="accent5">
                  <a:lumMod val="75000"/>
                </a:schemeClr>
              </a:solidFill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ea typeface="+mn-lt"/>
                <a:cs typeface="+mn-lt"/>
              </a:rPr>
              <a:t>Investing with sustainable pension security at the core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7A34D-363C-D581-5115-8777FA112652}"/>
              </a:ext>
            </a:extLst>
          </p:cNvPr>
          <p:cNvSpPr txBox="1"/>
          <p:nvPr/>
        </p:nvSpPr>
        <p:spPr>
          <a:xfrm>
            <a:off x="1383992" y="2958860"/>
            <a:ext cx="5161952" cy="19851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dirty="0"/>
              <a:t>UPP invests with </a:t>
            </a:r>
            <a:r>
              <a:rPr lang="en-US" b="1" dirty="0"/>
              <a:t>one purpose</a:t>
            </a:r>
            <a:r>
              <a:rPr lang="en-US" dirty="0"/>
              <a:t>: to fulfill the pension promise to members, now and in the future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Our in-house team of global investment, risk, and sustainability experts manages the fund based on strict guidelines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9295D01D-C560-6C85-EC3C-9EA717E8DEFA}"/>
              </a:ext>
            </a:extLst>
          </p:cNvPr>
          <p:cNvSpPr txBox="1">
            <a:spLocks/>
          </p:cNvSpPr>
          <p:nvPr/>
        </p:nvSpPr>
        <p:spPr>
          <a:xfrm>
            <a:off x="8320102" y="1189150"/>
            <a:ext cx="3396343" cy="116821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UPP will target a net-zero investment portfolio by 2040 or sooner</a:t>
            </a:r>
            <a:endParaRPr lang="en-US" sz="12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5C09896-72CD-996C-EAE4-01F0D2588E1E}"/>
              </a:ext>
            </a:extLst>
          </p:cNvPr>
          <p:cNvSpPr txBox="1">
            <a:spLocks/>
          </p:cNvSpPr>
          <p:nvPr/>
        </p:nvSpPr>
        <p:spPr>
          <a:xfrm>
            <a:off x="8320101" y="2541420"/>
            <a:ext cx="3396343" cy="14100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WHAT DOES THIS MEAN?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a typeface="+mn-lt"/>
                <a:cs typeface="+mn-lt"/>
              </a:rPr>
              <a:t>Our investment portfolio will emit minimal greenhouse gases and 100% of the remaining emissions will be offset by 2024</a:t>
            </a:r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74462E-C0E7-F955-CA0B-B9D3BB7C7697}"/>
              </a:ext>
            </a:extLst>
          </p:cNvPr>
          <p:cNvSpPr/>
          <p:nvPr/>
        </p:nvSpPr>
        <p:spPr>
          <a:xfrm>
            <a:off x="7750627" y="4898785"/>
            <a:ext cx="4441373" cy="13688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44694D1-DFAF-F48D-5FFC-F9B470659BE6}"/>
              </a:ext>
            </a:extLst>
          </p:cNvPr>
          <p:cNvSpPr txBox="1">
            <a:spLocks/>
          </p:cNvSpPr>
          <p:nvPr/>
        </p:nvSpPr>
        <p:spPr>
          <a:xfrm>
            <a:off x="7880447" y="5155837"/>
            <a:ext cx="4181732" cy="10249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a typeface="+mn-lt"/>
                <a:cs typeface="+mn-lt"/>
              </a:rPr>
              <a:t>“When it comes to Canadian pensions, there’s</a:t>
            </a:r>
            <a:r>
              <a:rPr lang="en-US" sz="1600" b="1" dirty="0">
                <a:ea typeface="+mn-lt"/>
                <a:cs typeface="+mn-lt"/>
              </a:rPr>
              <a:t> a new climate leader in town</a:t>
            </a:r>
            <a:r>
              <a:rPr lang="en-US" sz="1600" dirty="0">
                <a:ea typeface="+mn-lt"/>
                <a:cs typeface="+mn-lt"/>
              </a:rPr>
              <a:t>.”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</a:rPr>
              <a:t>National Observer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8E71B50-47CF-9BB9-91BD-B37A7B4030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3991" y="2999500"/>
            <a:ext cx="324000" cy="324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44A191E-CE39-EF5A-123B-4995BFB207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83991" y="4066300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3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58338-48B6-BB78-99FE-CA8AFA312AC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sz="54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833242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42989A1-A13A-B707-E34F-5E7CE0A6A6B0}"/>
              </a:ext>
            </a:extLst>
          </p:cNvPr>
          <p:cNvSpPr/>
          <p:nvPr/>
        </p:nvSpPr>
        <p:spPr>
          <a:xfrm>
            <a:off x="6698798" y="5401194"/>
            <a:ext cx="4642106" cy="367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Members are encouraged to reach out and share feedback anytime through </a:t>
            </a:r>
            <a:r>
              <a:rPr lang="en-US" sz="1600" b="1" i="1" dirty="0" err="1">
                <a:solidFill>
                  <a:schemeClr val="accent3">
                    <a:lumMod val="75000"/>
                  </a:schemeClr>
                </a:solidFill>
              </a:rPr>
              <a:t>MyUpp.ca</a:t>
            </a:r>
            <a:r>
              <a:rPr lang="en-US" sz="1600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0FCF7C-AD58-BCF1-ABC1-C7A43A20D7DE}"/>
              </a:ext>
            </a:extLst>
          </p:cNvPr>
          <p:cNvSpPr txBox="1"/>
          <p:nvPr/>
        </p:nvSpPr>
        <p:spPr>
          <a:xfrm>
            <a:off x="1225107" y="1490787"/>
            <a:ext cx="4678388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In our first 12 months, we directly consulted members through dozens of</a:t>
            </a:r>
            <a:r>
              <a:rPr lang="en-US" b="1" dirty="0"/>
              <a:t>:</a:t>
            </a:r>
          </a:p>
          <a:p>
            <a:pPr>
              <a:spcAft>
                <a:spcPts val="1200"/>
              </a:spcAft>
            </a:pPr>
            <a:endParaRPr lang="en-US" sz="900" b="1" dirty="0"/>
          </a:p>
          <a:p>
            <a:pPr lvl="1" fontAlgn="base"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Listening Sessions</a:t>
            </a:r>
          </a:p>
          <a:p>
            <a:pPr lvl="1" fontAlgn="base"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Discussion Forums </a:t>
            </a:r>
          </a:p>
          <a:p>
            <a:pPr lvl="1" fontAlgn="base">
              <a:spcAft>
                <a:spcPts val="2400"/>
              </a:spcAft>
              <a:buSzPts val="1000"/>
              <a:tabLst>
                <a:tab pos="457200" algn="l"/>
              </a:tabLst>
            </a:pPr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</a:rPr>
              <a:t>Surveys</a:t>
            </a:r>
          </a:p>
          <a:p>
            <a:pPr lvl="1" fontAlgn="base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News Updates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9849E16B-9B2C-B0B1-CF5D-7DCB454C80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3347" y="692769"/>
            <a:ext cx="8716453" cy="372437"/>
          </a:xfrm>
        </p:spPr>
        <p:txBody>
          <a:bodyPr lIns="91440" tIns="45720" rIns="91440" bIns="45720" anchor="t"/>
          <a:lstStyle/>
          <a:p>
            <a:r>
              <a:rPr lang="en-US" sz="2600" dirty="0">
                <a:ea typeface="+mn-lt"/>
                <a:cs typeface="+mn-lt"/>
              </a:rPr>
              <a:t>Transparent, direct dialogue with members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30EA79-9817-A086-7815-FB94A13327DF}"/>
              </a:ext>
            </a:extLst>
          </p:cNvPr>
          <p:cNvSpPr txBox="1"/>
          <p:nvPr/>
        </p:nvSpPr>
        <p:spPr>
          <a:xfrm>
            <a:off x="7505939" y="4047456"/>
            <a:ext cx="3824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 know that this is a huge undertaking, but I appreciate getting the opportunity to voice what matters to me with this UPP”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A7AF35-B682-8163-A94E-2C094153754E}"/>
              </a:ext>
            </a:extLst>
          </p:cNvPr>
          <p:cNvSpPr txBox="1"/>
          <p:nvPr/>
        </p:nvSpPr>
        <p:spPr>
          <a:xfrm>
            <a:off x="7467606" y="1727328"/>
            <a:ext cx="3862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“I'm extremely impressed with the team and the information that's been shared to date”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0EEE37-7198-6E18-D40C-5ED64F4B53FC}"/>
              </a:ext>
            </a:extLst>
          </p:cNvPr>
          <p:cNvSpPr txBox="1"/>
          <p:nvPr/>
        </p:nvSpPr>
        <p:spPr>
          <a:xfrm>
            <a:off x="7518341" y="2913201"/>
            <a:ext cx="3604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“I greatly appreciate the transparency and the seeking out input from members”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681D0A-DD19-EC01-91C6-17B86AD2209D}"/>
              </a:ext>
            </a:extLst>
          </p:cNvPr>
          <p:cNvGrpSpPr/>
          <p:nvPr/>
        </p:nvGrpSpPr>
        <p:grpSpPr>
          <a:xfrm>
            <a:off x="6675882" y="1807431"/>
            <a:ext cx="631223" cy="631223"/>
            <a:chOff x="1693049" y="1680191"/>
            <a:chExt cx="1251857" cy="125185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785B981-79EA-3C4F-BC9D-F88ADFF04701}"/>
                </a:ext>
              </a:extLst>
            </p:cNvPr>
            <p:cNvSpPr/>
            <p:nvPr/>
          </p:nvSpPr>
          <p:spPr>
            <a:xfrm>
              <a:off x="1693049" y="1680191"/>
              <a:ext cx="1251857" cy="12518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6B2C20E3-6E94-DD15-2B25-C830BD53D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1961" y="1973705"/>
              <a:ext cx="726545" cy="581236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BDE5EC-AD30-C2D6-16C3-74A84C4CD06B}"/>
              </a:ext>
            </a:extLst>
          </p:cNvPr>
          <p:cNvGrpSpPr/>
          <p:nvPr/>
        </p:nvGrpSpPr>
        <p:grpSpPr>
          <a:xfrm>
            <a:off x="6675882" y="2976211"/>
            <a:ext cx="631223" cy="631223"/>
            <a:chOff x="1693049" y="1680191"/>
            <a:chExt cx="1251857" cy="125185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9BC1F50-650A-964E-41D2-AF914B2C3942}"/>
                </a:ext>
              </a:extLst>
            </p:cNvPr>
            <p:cNvSpPr/>
            <p:nvPr/>
          </p:nvSpPr>
          <p:spPr>
            <a:xfrm>
              <a:off x="1693049" y="1680191"/>
              <a:ext cx="1251857" cy="12518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E7ECC75D-3D16-A0C2-A1D9-5E149B14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1961" y="1973705"/>
              <a:ext cx="726545" cy="581236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EFDAEB-FE96-1B4A-3BB3-C9F11BFF0841}"/>
              </a:ext>
            </a:extLst>
          </p:cNvPr>
          <p:cNvGrpSpPr/>
          <p:nvPr/>
        </p:nvGrpSpPr>
        <p:grpSpPr>
          <a:xfrm>
            <a:off x="6675882" y="4144991"/>
            <a:ext cx="631223" cy="631223"/>
            <a:chOff x="1693049" y="1680191"/>
            <a:chExt cx="1251857" cy="1251857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41C207-8743-EB3F-4F75-6E614770D6E3}"/>
                </a:ext>
              </a:extLst>
            </p:cNvPr>
            <p:cNvSpPr/>
            <p:nvPr/>
          </p:nvSpPr>
          <p:spPr>
            <a:xfrm>
              <a:off x="1693049" y="1680191"/>
              <a:ext cx="1251857" cy="125185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FCC4DE54-E7A3-77D3-B095-522188F8F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961961" y="1973705"/>
              <a:ext cx="726545" cy="58123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259D9DB-AC47-31C3-488D-E985F0543D09}"/>
              </a:ext>
            </a:extLst>
          </p:cNvPr>
          <p:cNvSpPr txBox="1"/>
          <p:nvPr/>
        </p:nvSpPr>
        <p:spPr>
          <a:xfrm>
            <a:off x="1189354" y="4952621"/>
            <a:ext cx="4489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Ongoing engagement and consultation remain </a:t>
            </a:r>
            <a:r>
              <a:rPr lang="en-US" b="1" dirty="0"/>
              <a:t>core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dirty="0"/>
              <a:t>our member relationship</a:t>
            </a:r>
            <a:endParaRPr lang="en-CA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FD4F05-4F92-D619-3243-21CFD551474B}"/>
              </a:ext>
            </a:extLst>
          </p:cNvPr>
          <p:cNvGrpSpPr/>
          <p:nvPr/>
        </p:nvGrpSpPr>
        <p:grpSpPr>
          <a:xfrm>
            <a:off x="1273313" y="2558325"/>
            <a:ext cx="278999" cy="278999"/>
            <a:chOff x="1451493" y="1924284"/>
            <a:chExt cx="637337" cy="637337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96DB46B-8B94-1B51-6439-86E8E4BACDF2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1FE67738-52E1-AB66-E050-7DAAD43F4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8875CE5-46C7-A97C-6416-742C91614679}"/>
              </a:ext>
            </a:extLst>
          </p:cNvPr>
          <p:cNvGrpSpPr/>
          <p:nvPr/>
        </p:nvGrpSpPr>
        <p:grpSpPr>
          <a:xfrm>
            <a:off x="1273312" y="3152348"/>
            <a:ext cx="278999" cy="278999"/>
            <a:chOff x="1451493" y="1924284"/>
            <a:chExt cx="637337" cy="637337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65F2DD7-FD75-B56F-4589-96692C5195BD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3FFEB3E3-06E9-DE74-26A2-1617B37E7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D07D3B8-B7E9-5D46-1347-DCD66C2E285D}"/>
              </a:ext>
            </a:extLst>
          </p:cNvPr>
          <p:cNvGrpSpPr/>
          <p:nvPr/>
        </p:nvGrpSpPr>
        <p:grpSpPr>
          <a:xfrm>
            <a:off x="1268576" y="3708073"/>
            <a:ext cx="278999" cy="278999"/>
            <a:chOff x="1451493" y="1924284"/>
            <a:chExt cx="637337" cy="637337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AC3444-40EA-A32D-0C13-9512DDADCFF8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Graphic 46">
              <a:extLst>
                <a:ext uri="{FF2B5EF4-FFF2-40B4-BE49-F238E27FC236}">
                  <a16:creationId xmlns:a16="http://schemas.microsoft.com/office/drawing/2014/main" id="{D41CBD78-FC9B-2811-A3F9-84BFEC342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6387D3-7EEB-1B9C-F84E-93F7AB03661B}"/>
              </a:ext>
            </a:extLst>
          </p:cNvPr>
          <p:cNvGrpSpPr/>
          <p:nvPr/>
        </p:nvGrpSpPr>
        <p:grpSpPr>
          <a:xfrm>
            <a:off x="1268575" y="4261692"/>
            <a:ext cx="278999" cy="278999"/>
            <a:chOff x="1451493" y="1924284"/>
            <a:chExt cx="637337" cy="637337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7C1C17D-F26D-2285-BC85-CADF5228FD2C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46DF61BB-B456-BF83-2075-344DCA2AA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1469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moke, outdoor, steam, coming&#10;&#10;Description automatically generated">
            <a:extLst>
              <a:ext uri="{FF2B5EF4-FFF2-40B4-BE49-F238E27FC236}">
                <a16:creationId xmlns:a16="http://schemas.microsoft.com/office/drawing/2014/main" id="{F52AA87C-2988-5FAF-0F86-05F59E5A8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04" y="0"/>
            <a:ext cx="6450696" cy="68669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F8711A-4CF3-811A-C516-782758F4C4CA}"/>
              </a:ext>
            </a:extLst>
          </p:cNvPr>
          <p:cNvSpPr/>
          <p:nvPr/>
        </p:nvSpPr>
        <p:spPr>
          <a:xfrm>
            <a:off x="448120" y="0"/>
            <a:ext cx="6445680" cy="68580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95C09896-72CD-996C-EAE4-01F0D2588E1E}"/>
              </a:ext>
            </a:extLst>
          </p:cNvPr>
          <p:cNvSpPr txBox="1">
            <a:spLocks/>
          </p:cNvSpPr>
          <p:nvPr/>
        </p:nvSpPr>
        <p:spPr>
          <a:xfrm>
            <a:off x="7476157" y="832471"/>
            <a:ext cx="4181732" cy="14100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a typeface="+mn-lt"/>
                <a:cs typeface="+mn-lt"/>
              </a:rPr>
              <a:t>“UPP </a:t>
            </a:r>
            <a:r>
              <a:rPr lang="en-US" sz="1600" b="1" dirty="0">
                <a:ea typeface="+mn-lt"/>
                <a:cs typeface="+mn-lt"/>
              </a:rPr>
              <a:t>has unequivocally established itself as a climate leader in Canada’s pension sector</a:t>
            </a:r>
            <a:r>
              <a:rPr lang="en-US" sz="1600" dirty="0">
                <a:ea typeface="+mn-lt"/>
                <a:cs typeface="+mn-lt"/>
              </a:rPr>
              <a:t>. It’s clear that the UPP is listening to, learning from and acting on the concerns of its members.”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</a:rPr>
              <a:t>Shift Action</a:t>
            </a:r>
          </a:p>
          <a:p>
            <a:pPr algn="ctr"/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C7A34D-363C-D581-5115-8777FA112652}"/>
              </a:ext>
            </a:extLst>
          </p:cNvPr>
          <p:cNvSpPr txBox="1"/>
          <p:nvPr/>
        </p:nvSpPr>
        <p:spPr>
          <a:xfrm>
            <a:off x="660493" y="1657905"/>
            <a:ext cx="5658421" cy="30315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1"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Our </a:t>
            </a:r>
            <a:r>
              <a:rPr lang="en-US" b="1" dirty="0">
                <a:solidFill>
                  <a:schemeClr val="bg1"/>
                </a:solidFill>
              </a:rPr>
              <a:t>Climate Action Plan </a:t>
            </a:r>
            <a:r>
              <a:rPr lang="en-US" dirty="0">
                <a:solidFill>
                  <a:schemeClr val="bg1"/>
                </a:solidFill>
              </a:rPr>
              <a:t>speaks to two deeply connected goals: </a:t>
            </a:r>
          </a:p>
          <a:p>
            <a:pPr marL="722313" lvl="1"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To grow a strong, resilient fund that secures retirement benefits for members today and far into the future</a:t>
            </a:r>
          </a:p>
          <a:p>
            <a:pPr marL="722313" lvl="1">
              <a:spcAft>
                <a:spcPts val="1800"/>
              </a:spcAft>
            </a:pPr>
            <a:r>
              <a:rPr lang="en-US" dirty="0">
                <a:solidFill>
                  <a:schemeClr val="bg1"/>
                </a:solidFill>
              </a:rPr>
              <a:t>To invest in a stable, healthy world for our members to retire into</a:t>
            </a:r>
          </a:p>
          <a:p>
            <a:pPr marL="722313" lvl="1">
              <a:spcAft>
                <a:spcPts val="1800"/>
              </a:spcAft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8F80D1F4-DA32-60E0-204B-97230A6ED354}"/>
              </a:ext>
            </a:extLst>
          </p:cNvPr>
          <p:cNvSpPr txBox="1">
            <a:spLocks/>
          </p:cNvSpPr>
          <p:nvPr/>
        </p:nvSpPr>
        <p:spPr>
          <a:xfrm>
            <a:off x="1138101" y="774465"/>
            <a:ext cx="5161008" cy="477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  <a:ea typeface="+mn-lt"/>
                <a:cs typeface="+mn-lt"/>
              </a:rPr>
              <a:t>Delivering sustainable value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8A7DDD-BD1D-61AD-865A-D804057DA233}"/>
              </a:ext>
            </a:extLst>
          </p:cNvPr>
          <p:cNvGrpSpPr/>
          <p:nvPr/>
        </p:nvGrpSpPr>
        <p:grpSpPr>
          <a:xfrm>
            <a:off x="1012420" y="3540543"/>
            <a:ext cx="251361" cy="251361"/>
            <a:chOff x="1451493" y="1924284"/>
            <a:chExt cx="637337" cy="63733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7226399-966C-1AB4-2CCF-CB4102AAA086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7FAA426-5C23-6FAD-7C67-C6A2E5BC0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681BC1-E2F4-B6BD-DA90-E41F23C9533C}"/>
              </a:ext>
            </a:extLst>
          </p:cNvPr>
          <p:cNvGrpSpPr/>
          <p:nvPr/>
        </p:nvGrpSpPr>
        <p:grpSpPr>
          <a:xfrm>
            <a:off x="981180" y="2532023"/>
            <a:ext cx="251361" cy="251361"/>
            <a:chOff x="1451493" y="1924284"/>
            <a:chExt cx="637337" cy="63733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D1D5E08-6D35-3851-3BF3-0AF1B2A4E3DF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83E42ADF-853C-02DF-FE3D-72B90BEC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A254F54A-262B-2C6C-9E80-ECFD8DC79730}"/>
              </a:ext>
            </a:extLst>
          </p:cNvPr>
          <p:cNvSpPr txBox="1">
            <a:spLocks/>
          </p:cNvSpPr>
          <p:nvPr/>
        </p:nvSpPr>
        <p:spPr>
          <a:xfrm>
            <a:off x="7436936" y="2850836"/>
            <a:ext cx="4181732" cy="14100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a typeface="+mn-lt"/>
                <a:cs typeface="+mn-lt"/>
              </a:rPr>
              <a:t>“This is a legitimate and very impressive commitment by UPP...</a:t>
            </a:r>
            <a:r>
              <a:rPr lang="en-US" sz="1600" b="1" dirty="0">
                <a:ea typeface="+mn-lt"/>
                <a:cs typeface="+mn-lt"/>
              </a:rPr>
              <a:t>It demonstrates both strategy and substance</a:t>
            </a:r>
            <a:r>
              <a:rPr lang="en-US" sz="1600" dirty="0">
                <a:ea typeface="+mn-lt"/>
                <a:cs typeface="+mn-lt"/>
              </a:rPr>
              <a:t>…It’s clear how UPP will move forward </a:t>
            </a:r>
            <a:r>
              <a:rPr lang="en-US" sz="1600" b="1" dirty="0">
                <a:ea typeface="+mn-lt"/>
                <a:cs typeface="+mn-lt"/>
              </a:rPr>
              <a:t>and how members and other stakeholders can hold them accountable</a:t>
            </a:r>
            <a:r>
              <a:rPr lang="en-US" sz="1600" dirty="0">
                <a:ea typeface="+mn-lt"/>
                <a:cs typeface="+mn-lt"/>
              </a:rPr>
              <a:t>.”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</a:rPr>
              <a:t>Dr. Sean Cleary, ISF Chair</a:t>
            </a:r>
          </a:p>
          <a:p>
            <a:pPr algn="ctr"/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0658B7BB-6F59-B03B-6FFE-6D8E1201DD0D}"/>
              </a:ext>
            </a:extLst>
          </p:cNvPr>
          <p:cNvSpPr txBox="1">
            <a:spLocks/>
          </p:cNvSpPr>
          <p:nvPr/>
        </p:nvSpPr>
        <p:spPr>
          <a:xfrm>
            <a:off x="7436936" y="5155837"/>
            <a:ext cx="4181732" cy="141002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ea typeface="+mn-lt"/>
                <a:cs typeface="+mn-lt"/>
              </a:rPr>
              <a:t>“When it comes to Canadian pensions, there’s </a:t>
            </a:r>
            <a:r>
              <a:rPr lang="en-US" sz="1600" b="1" dirty="0">
                <a:ea typeface="+mn-lt"/>
                <a:cs typeface="+mn-lt"/>
              </a:rPr>
              <a:t>a new climate leader in town</a:t>
            </a:r>
            <a:r>
              <a:rPr lang="en-US" sz="1600" dirty="0">
                <a:ea typeface="+mn-lt"/>
                <a:cs typeface="+mn-lt"/>
              </a:rPr>
              <a:t>.”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ea typeface="+mn-lt"/>
                <a:cs typeface="+mn-lt"/>
              </a:rPr>
              <a:t>National Observer</a:t>
            </a:r>
          </a:p>
          <a:p>
            <a:pPr algn="ctr"/>
            <a:endParaRPr lang="en-US" sz="16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7C5B8CE-EBA3-1869-3A8D-B5E429E9EF02}"/>
              </a:ext>
            </a:extLst>
          </p:cNvPr>
          <p:cNvSpPr txBox="1">
            <a:spLocks/>
          </p:cNvSpPr>
          <p:nvPr/>
        </p:nvSpPr>
        <p:spPr>
          <a:xfrm>
            <a:off x="749895" y="5415361"/>
            <a:ext cx="5569019" cy="66817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>
                <a:solidFill>
                  <a:schemeClr val="bg1"/>
                </a:solidFill>
                <a:ea typeface="+mn-lt"/>
                <a:cs typeface="+mn-lt"/>
              </a:rPr>
              <a:t>UPP will target a net-zero investment portfolio by 2040 or sooner</a:t>
            </a:r>
            <a:endParaRPr lang="en-US" sz="1200" b="1" dirty="0">
              <a:solidFill>
                <a:schemeClr val="bg1"/>
              </a:solidFill>
              <a:ea typeface="+mn-lt"/>
              <a:cs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A570ECD-D072-143B-F331-400487BAE5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858" y="4689504"/>
            <a:ext cx="567091" cy="56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47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EC312C-5EA4-482F-8393-35B8D91570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8969" y="691056"/>
            <a:ext cx="6514062" cy="367816"/>
          </a:xfrm>
        </p:spPr>
        <p:txBody>
          <a:bodyPr/>
          <a:lstStyle/>
          <a:p>
            <a:pPr algn="ctr"/>
            <a:r>
              <a:rPr lang="en-CA" sz="2600" dirty="0"/>
              <a:t>With you today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F8D209-D851-9321-60F1-CFF6A3041776}"/>
              </a:ext>
            </a:extLst>
          </p:cNvPr>
          <p:cNvSpPr txBox="1"/>
          <p:nvPr/>
        </p:nvSpPr>
        <p:spPr>
          <a:xfrm>
            <a:off x="1114425" y="1672722"/>
            <a:ext cx="996315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1000"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Barbara Zvan, </a:t>
            </a:r>
            <a:r>
              <a:rPr lang="en-CA" dirty="0">
                <a:solidFill>
                  <a:schemeClr val="accent6"/>
                </a:solidFill>
              </a:rPr>
              <a:t>Chief Executive Officer and President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Kathy Johnson, </a:t>
            </a:r>
            <a:r>
              <a:rPr lang="en-CA" dirty="0">
                <a:solidFill>
                  <a:schemeClr val="accent6"/>
                </a:solidFill>
              </a:rPr>
              <a:t>Chief Engagement and Strategy Officer</a:t>
            </a:r>
            <a:endParaRPr lang="en-CA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R="49910" algn="ctr">
              <a:spcAft>
                <a:spcPts val="300"/>
              </a:spcAft>
            </a:pPr>
            <a:r>
              <a:rPr lang="en-US" b="1" i="0" u="none" strike="noStrike" baseline="0" dirty="0">
                <a:solidFill>
                  <a:srgbClr val="E98285"/>
                </a:solidFill>
                <a:latin typeface="Century Gothic" panose="020B0502020202020204" pitchFamily="34" charset="0"/>
              </a:rPr>
              <a:t>Joanna Lohrenz, </a:t>
            </a:r>
            <a:r>
              <a:rPr lang="en-US" b="0" i="0" u="none" strike="noStrike" baseline="0" dirty="0">
                <a:solidFill>
                  <a:srgbClr val="122F48"/>
                </a:solidFill>
                <a:latin typeface="Century Gothic" panose="020B0502020202020204" pitchFamily="34" charset="0"/>
              </a:rPr>
              <a:t>Chief Pension Services Officer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Andrew Naples,</a:t>
            </a:r>
            <a:r>
              <a:rPr lang="en-CA" dirty="0"/>
              <a:t> </a:t>
            </a:r>
            <a:r>
              <a:rPr lang="en-CA" dirty="0">
                <a:solidFill>
                  <a:schemeClr val="accent6"/>
                </a:solidFill>
              </a:rPr>
              <a:t>Senior Director, Engagement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Nancy Schryburt, </a:t>
            </a:r>
            <a:r>
              <a:rPr lang="en-CA" dirty="0">
                <a:solidFill>
                  <a:schemeClr val="accent6"/>
                </a:solidFill>
              </a:rPr>
              <a:t>Senior Director, Pension Services</a:t>
            </a:r>
          </a:p>
          <a:p>
            <a:pPr algn="ctr">
              <a:spcAft>
                <a:spcPts val="300"/>
              </a:spcAft>
            </a:pPr>
            <a:endParaRPr lang="en-CA" dirty="0">
              <a:solidFill>
                <a:schemeClr val="accent6"/>
              </a:solidFill>
            </a:endParaRP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Colleen Burke</a:t>
            </a:r>
            <a:r>
              <a:rPr lang="en-CA" dirty="0">
                <a:solidFill>
                  <a:schemeClr val="accent6"/>
                </a:solidFill>
              </a:rPr>
              <a:t>, Employee Sponsor Representative, USW, University of Toronto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Angela Hildyard, </a:t>
            </a:r>
            <a:r>
              <a:rPr lang="en-CA" dirty="0">
                <a:solidFill>
                  <a:schemeClr val="accent6"/>
                </a:solidFill>
              </a:rPr>
              <a:t>Employer Sponsor Representative, University of Toronto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Trevor Rodgers</a:t>
            </a:r>
            <a:r>
              <a:rPr lang="en-CA" dirty="0">
                <a:solidFill>
                  <a:schemeClr val="accent6"/>
                </a:solidFill>
              </a:rPr>
              <a:t>, Employer Sponsor Representative, University of Toronto</a:t>
            </a:r>
          </a:p>
          <a:p>
            <a:pPr algn="ctr">
              <a:spcAft>
                <a:spcPts val="300"/>
              </a:spcAft>
            </a:pPr>
            <a:r>
              <a:rPr lang="en-CA" b="1" dirty="0">
                <a:solidFill>
                  <a:schemeClr val="accent4"/>
                </a:solidFill>
              </a:rPr>
              <a:t>Martha Harley</a:t>
            </a:r>
            <a:r>
              <a:rPr lang="en-CA" dirty="0">
                <a:solidFill>
                  <a:schemeClr val="accent6"/>
                </a:solidFill>
              </a:rPr>
              <a:t>, Employer Sponsor Representative, University of Guelph</a:t>
            </a:r>
          </a:p>
        </p:txBody>
      </p:sp>
    </p:spTree>
    <p:extLst>
      <p:ext uri="{BB962C8B-B14F-4D97-AF65-F5344CB8AC3E}">
        <p14:creationId xmlns:p14="http://schemas.microsoft.com/office/powerpoint/2010/main" val="2877157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15000"/>
              </a:schemeClr>
            </a:gs>
            <a:gs pos="100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97608F6-0689-DD7A-37A8-73EFF3CF332F}"/>
              </a:ext>
            </a:extLst>
          </p:cNvPr>
          <p:cNvSpPr txBox="1"/>
          <p:nvPr/>
        </p:nvSpPr>
        <p:spPr>
          <a:xfrm>
            <a:off x="1669966" y="2223296"/>
            <a:ext cx="945395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100" dirty="0">
                <a:solidFill>
                  <a:schemeClr val="accent6"/>
                </a:solidFill>
                <a:latin typeface="Century Gothic"/>
              </a:rPr>
              <a:t>We are University Pension Plan (UPP), </a:t>
            </a:r>
          </a:p>
          <a:p>
            <a:pPr algn="ctr"/>
            <a:r>
              <a:rPr lang="en-US" sz="3100" dirty="0">
                <a:solidFill>
                  <a:schemeClr val="accent6"/>
                </a:solidFill>
                <a:latin typeface="Century Gothic"/>
              </a:rPr>
              <a:t>the first jointly sponsored, defined benefit pension plan </a:t>
            </a:r>
            <a:r>
              <a:rPr lang="en-US" sz="3100" b="1" dirty="0">
                <a:solidFill>
                  <a:schemeClr val="accent3">
                    <a:lumMod val="75000"/>
                  </a:schemeClr>
                </a:solidFill>
                <a:latin typeface="Century Gothic"/>
              </a:rPr>
              <a:t>designed by and for Ontario’s university community</a:t>
            </a:r>
            <a:r>
              <a:rPr lang="en-US" sz="3100" dirty="0">
                <a:solidFill>
                  <a:schemeClr val="accent6"/>
                </a:solidFill>
                <a:latin typeface="Century Gothic"/>
              </a:rPr>
              <a:t>.</a:t>
            </a:r>
          </a:p>
          <a:p>
            <a:pPr algn="ctr"/>
            <a:endParaRPr lang="en-US" sz="2400" b="1" dirty="0">
              <a:solidFill>
                <a:schemeClr val="accent5">
                  <a:lumMod val="75000"/>
                </a:schemeClr>
              </a:solidFill>
              <a:latin typeface="Century Gothic"/>
            </a:endParaRPr>
          </a:p>
          <a:p>
            <a:pPr algn="ctr"/>
            <a:r>
              <a:rPr lang="en-CA" sz="2300" dirty="0"/>
              <a:t>University faculty associations, staff unions, and administrations came together to create UPP as a secure long-term pension solution for the university sector.</a:t>
            </a:r>
          </a:p>
          <a:p>
            <a:pPr algn="ctr"/>
            <a:endParaRPr lang="en-CA" sz="2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88EB8D-B8EB-AF19-9097-CCAC0B3542C1}"/>
              </a:ext>
            </a:extLst>
          </p:cNvPr>
          <p:cNvSpPr/>
          <p:nvPr/>
        </p:nvSpPr>
        <p:spPr>
          <a:xfrm>
            <a:off x="5946871" y="891251"/>
            <a:ext cx="900142" cy="900142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4C546-3CA2-EB36-A911-98B7B3FD99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2517" y="1169043"/>
            <a:ext cx="428851" cy="4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98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CC860CA-043E-D07F-64AE-87363C6543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87934"/>
              </p:ext>
            </p:extLst>
          </p:nvPr>
        </p:nvGraphicFramePr>
        <p:xfrm>
          <a:off x="6349220" y="1741305"/>
          <a:ext cx="5842780" cy="3894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8806D86-2C74-7C55-5704-EDAC2AA0FD97}"/>
              </a:ext>
            </a:extLst>
          </p:cNvPr>
          <p:cNvSpPr txBox="1"/>
          <p:nvPr/>
        </p:nvSpPr>
        <p:spPr>
          <a:xfrm>
            <a:off x="7320181" y="2882414"/>
            <a:ext cx="24769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</a:rPr>
              <a:t>50%</a:t>
            </a:r>
          </a:p>
          <a:p>
            <a:pPr algn="ctr"/>
            <a:r>
              <a:rPr lang="en-US" sz="1600" dirty="0"/>
              <a:t>Employer </a:t>
            </a:r>
          </a:p>
          <a:p>
            <a:pPr algn="ctr"/>
            <a:r>
              <a:rPr lang="en-US" sz="1600" dirty="0"/>
              <a:t>Sponsor</a:t>
            </a:r>
            <a:endParaRPr lang="en-CA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CC3072-C2F0-FACA-1AB0-2C3256FD77B0}"/>
              </a:ext>
            </a:extLst>
          </p:cNvPr>
          <p:cNvSpPr txBox="1"/>
          <p:nvPr/>
        </p:nvSpPr>
        <p:spPr>
          <a:xfrm>
            <a:off x="9087784" y="2858030"/>
            <a:ext cx="19488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6"/>
                </a:solidFill>
              </a:rPr>
              <a:t>50%</a:t>
            </a:r>
            <a:endParaRPr lang="en-US" sz="3000" b="1" dirty="0">
              <a:solidFill>
                <a:schemeClr val="accent6"/>
              </a:solidFill>
            </a:endParaRPr>
          </a:p>
          <a:p>
            <a:pPr algn="ctr"/>
            <a:r>
              <a:rPr lang="en-US" dirty="0"/>
              <a:t>Employee </a:t>
            </a:r>
          </a:p>
          <a:p>
            <a:pPr algn="ctr"/>
            <a:r>
              <a:rPr lang="en-US" dirty="0"/>
              <a:t>Sponsor</a:t>
            </a:r>
          </a:p>
          <a:p>
            <a:pPr algn="ctr"/>
            <a:endParaRPr lang="en-US" sz="1000" dirty="0"/>
          </a:p>
          <a:p>
            <a:pPr algn="ctr"/>
            <a:r>
              <a:rPr lang="en-US" sz="1400" dirty="0"/>
              <a:t>Faculty </a:t>
            </a:r>
          </a:p>
          <a:p>
            <a:pPr algn="ctr"/>
            <a:r>
              <a:rPr lang="en-US" sz="1400" dirty="0"/>
              <a:t>Associations </a:t>
            </a:r>
          </a:p>
          <a:p>
            <a:pPr algn="ctr"/>
            <a:r>
              <a:rPr lang="en-US" sz="1400" dirty="0"/>
              <a:t>&amp; Staff Unions</a:t>
            </a:r>
            <a:endParaRPr lang="en-CA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3B6400-8918-314B-B6A7-328A46ACE8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2804" y="629313"/>
            <a:ext cx="9126391" cy="463481"/>
          </a:xfrm>
        </p:spPr>
        <p:txBody>
          <a:bodyPr/>
          <a:lstStyle/>
          <a:p>
            <a:pPr algn="ctr"/>
            <a:r>
              <a:rPr lang="en-US" sz="2600" dirty="0"/>
              <a:t>UPP is a Jointly Sponsored Pension Plan (JSPP)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06222E-27BF-5BB3-2AE3-71FD41C90F8A}"/>
              </a:ext>
            </a:extLst>
          </p:cNvPr>
          <p:cNvSpPr txBox="1"/>
          <p:nvPr/>
        </p:nvSpPr>
        <p:spPr>
          <a:xfrm>
            <a:off x="1002688" y="1741305"/>
            <a:ext cx="6089369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10000"/>
              </a:lnSpc>
              <a:spcAft>
                <a:spcPts val="2400"/>
              </a:spcAft>
            </a:pPr>
            <a:r>
              <a:rPr lang="en-US" altLang="en-US" dirty="0">
                <a:solidFill>
                  <a:schemeClr val="accent6"/>
                </a:solidFill>
              </a:rPr>
              <a:t>A JSPP is a </a:t>
            </a:r>
            <a:r>
              <a:rPr lang="en-US" altLang="en-US" b="1" dirty="0">
                <a:solidFill>
                  <a:schemeClr val="accent6"/>
                </a:solidFill>
              </a:rPr>
              <a:t>special type of DB plan</a:t>
            </a:r>
            <a:r>
              <a:rPr lang="en-US" altLang="en-US" dirty="0">
                <a:solidFill>
                  <a:schemeClr val="accent6"/>
                </a:solidFill>
              </a:rPr>
              <a:t> where employee and employer representatives have equal say in:</a:t>
            </a:r>
          </a:p>
          <a:p>
            <a:pPr marL="450850" lvl="1">
              <a:spcAft>
                <a:spcPts val="2400"/>
              </a:spcAft>
            </a:pPr>
            <a:r>
              <a:rPr lang="en-US" b="0" i="0" dirty="0">
                <a:effectLst/>
              </a:rPr>
              <a:t>plan funding</a:t>
            </a:r>
          </a:p>
          <a:p>
            <a:pPr marL="450850" lvl="1">
              <a:spcAft>
                <a:spcPts val="2400"/>
              </a:spcAft>
            </a:pPr>
            <a:r>
              <a:rPr lang="en-US" b="0" i="0" dirty="0">
                <a:effectLst/>
              </a:rPr>
              <a:t>benefit design</a:t>
            </a:r>
          </a:p>
          <a:p>
            <a:pPr marL="450850" lvl="1">
              <a:spcAft>
                <a:spcPts val="2400"/>
              </a:spcAft>
            </a:pPr>
            <a:r>
              <a:rPr lang="en-US" b="0" i="0" dirty="0">
                <a:effectLst/>
              </a:rPr>
              <a:t>new participants</a:t>
            </a:r>
          </a:p>
          <a:p>
            <a:pPr marL="450850" lvl="1">
              <a:spcAft>
                <a:spcPts val="2400"/>
              </a:spcAft>
            </a:pPr>
            <a:r>
              <a:rPr lang="en-US" b="0" i="0" dirty="0">
                <a:effectLst/>
              </a:rPr>
              <a:t>appointment of the Plan’s administrator</a:t>
            </a:r>
            <a:endParaRPr lang="en-US" altLang="en-US" dirty="0">
              <a:solidFill>
                <a:schemeClr val="accent6"/>
              </a:solidFill>
            </a:endParaRPr>
          </a:p>
          <a:p>
            <a:pPr marL="0" lvl="1">
              <a:spcAft>
                <a:spcPts val="2400"/>
              </a:spcAft>
            </a:pPr>
            <a:r>
              <a:rPr lang="en-US" dirty="0"/>
              <a:t>UPP’s j</a:t>
            </a:r>
            <a:r>
              <a:rPr lang="en-US" i="0" dirty="0">
                <a:effectLst/>
              </a:rPr>
              <a:t>oint sponsorship is </a:t>
            </a:r>
            <a:r>
              <a:rPr lang="en-US" b="1" i="0" dirty="0">
                <a:effectLst/>
              </a:rPr>
              <a:t>customized</a:t>
            </a:r>
            <a:r>
              <a:rPr lang="en-US" i="0" dirty="0">
                <a:effectLst/>
              </a:rPr>
              <a:t> for the </a:t>
            </a:r>
            <a:r>
              <a:rPr lang="en-US" b="1" i="0" dirty="0">
                <a:effectLst/>
              </a:rPr>
              <a:t>variety of voices and groups within the university sector</a:t>
            </a:r>
            <a:r>
              <a:rPr lang="en-US" i="0" dirty="0">
                <a:effectLst/>
              </a:rPr>
              <a:t>. </a:t>
            </a:r>
          </a:p>
          <a:p>
            <a:pPr marL="0" lvl="1">
              <a:spcAft>
                <a:spcPts val="2400"/>
              </a:spcAft>
            </a:pPr>
            <a:endParaRPr lang="en-US" altLang="en-US" dirty="0">
              <a:solidFill>
                <a:schemeClr val="accent6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5AC17A28-D47E-3EA5-6128-CB05D5EE1F6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8366" y="2382684"/>
            <a:ext cx="487680" cy="3901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2C3C5C-EF65-3420-DF87-C171BC8AB06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71703" y="2382684"/>
            <a:ext cx="487680" cy="39014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49844FC-C0C0-55A4-9856-627875963DD3}"/>
              </a:ext>
            </a:extLst>
          </p:cNvPr>
          <p:cNvGrpSpPr/>
          <p:nvPr/>
        </p:nvGrpSpPr>
        <p:grpSpPr>
          <a:xfrm>
            <a:off x="1144596" y="2727541"/>
            <a:ext cx="278999" cy="278999"/>
            <a:chOff x="1451493" y="1924284"/>
            <a:chExt cx="637337" cy="63733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46D2C75-ED3D-BC89-7A55-486E623C9C35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4AC6FE55-FEAC-90EF-2938-E6E80E02C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707B670-A27B-B5A5-7469-0DA8627CEFFB}"/>
              </a:ext>
            </a:extLst>
          </p:cNvPr>
          <p:cNvGrpSpPr/>
          <p:nvPr/>
        </p:nvGrpSpPr>
        <p:grpSpPr>
          <a:xfrm>
            <a:off x="1144596" y="3263388"/>
            <a:ext cx="278999" cy="278999"/>
            <a:chOff x="1451493" y="1924284"/>
            <a:chExt cx="637337" cy="63733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AE0355-26BA-97CA-9262-A39D8901A3D9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8A8B9762-ACA3-9A8F-9172-EB9699801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0B29B8-1ACC-0D80-7EED-72686D934A1B}"/>
              </a:ext>
            </a:extLst>
          </p:cNvPr>
          <p:cNvGrpSpPr/>
          <p:nvPr/>
        </p:nvGrpSpPr>
        <p:grpSpPr>
          <a:xfrm>
            <a:off x="1144596" y="3869318"/>
            <a:ext cx="278999" cy="278999"/>
            <a:chOff x="1451493" y="1924284"/>
            <a:chExt cx="637337" cy="63733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DA212F-67E4-0C5D-0423-E9DAC90A2A24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00F1F001-6AFE-179A-DB19-77282DD14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489112-4622-C8D1-22D5-0B677F9EF5E5}"/>
              </a:ext>
            </a:extLst>
          </p:cNvPr>
          <p:cNvGrpSpPr/>
          <p:nvPr/>
        </p:nvGrpSpPr>
        <p:grpSpPr>
          <a:xfrm>
            <a:off x="1155372" y="4443072"/>
            <a:ext cx="278999" cy="278999"/>
            <a:chOff x="1451493" y="1924284"/>
            <a:chExt cx="637337" cy="63733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0F69BF9-2B82-FF61-5ECF-09BFD06C7AFB}"/>
                </a:ext>
              </a:extLst>
            </p:cNvPr>
            <p:cNvSpPr/>
            <p:nvPr/>
          </p:nvSpPr>
          <p:spPr>
            <a:xfrm>
              <a:off x="1573825" y="2050749"/>
              <a:ext cx="392672" cy="3926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95D7BC4-592C-CA60-4F28-549C426F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1493" y="1924284"/>
              <a:ext cx="637337" cy="6373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2156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alpha val="15000"/>
              </a:schemeClr>
            </a:gs>
            <a:gs pos="100000">
              <a:schemeClr val="accent5">
                <a:alpha val="1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1A1FEB5-3343-3DF1-C123-AE95B1B16CD0}"/>
              </a:ext>
            </a:extLst>
          </p:cNvPr>
          <p:cNvSpPr/>
          <p:nvPr/>
        </p:nvSpPr>
        <p:spPr>
          <a:xfrm rot="5400000">
            <a:off x="4351470" y="-1014874"/>
            <a:ext cx="3974125" cy="117716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58EAA-91D5-85A0-7FB1-A958CA43FB81}"/>
              </a:ext>
            </a:extLst>
          </p:cNvPr>
          <p:cNvSpPr txBox="1"/>
          <p:nvPr/>
        </p:nvSpPr>
        <p:spPr>
          <a:xfrm>
            <a:off x="5284140" y="3404841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DCCDB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A GLANCE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D1C95D-A963-36C6-95D9-1FBB13291FA4}"/>
              </a:ext>
            </a:extLst>
          </p:cNvPr>
          <p:cNvGrpSpPr/>
          <p:nvPr/>
        </p:nvGrpSpPr>
        <p:grpSpPr>
          <a:xfrm>
            <a:off x="1101164" y="4175144"/>
            <a:ext cx="1685077" cy="885800"/>
            <a:chOff x="905440" y="4934058"/>
            <a:chExt cx="1685077" cy="8858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30BB5F-EFB4-FEFB-69B6-9E130F38F02C}"/>
                </a:ext>
              </a:extLst>
            </p:cNvPr>
            <p:cNvSpPr txBox="1"/>
            <p:nvPr/>
          </p:nvSpPr>
          <p:spPr>
            <a:xfrm>
              <a:off x="905440" y="4934058"/>
              <a:ext cx="16850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37,000+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0B097C-812A-8568-E7F8-C9F801BEDD16}"/>
                </a:ext>
              </a:extLst>
            </p:cNvPr>
            <p:cNvSpPr txBox="1"/>
            <p:nvPr/>
          </p:nvSpPr>
          <p:spPr>
            <a:xfrm>
              <a:off x="1249284" y="5512081"/>
              <a:ext cx="9973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Members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8DDB446-C245-E647-E683-DE330AB6CE0F}"/>
              </a:ext>
            </a:extLst>
          </p:cNvPr>
          <p:cNvGrpSpPr/>
          <p:nvPr/>
        </p:nvGrpSpPr>
        <p:grpSpPr>
          <a:xfrm>
            <a:off x="3454921" y="4175144"/>
            <a:ext cx="1234633" cy="902848"/>
            <a:chOff x="3148527" y="4934058"/>
            <a:chExt cx="1234633" cy="90284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628687-2255-B475-3482-83FA87F03181}"/>
                </a:ext>
              </a:extLst>
            </p:cNvPr>
            <p:cNvSpPr txBox="1"/>
            <p:nvPr/>
          </p:nvSpPr>
          <p:spPr>
            <a:xfrm>
              <a:off x="3173373" y="493405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111%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4BFEA6-DED4-C7D6-D0D8-CE3EEA0F443E}"/>
                </a:ext>
              </a:extLst>
            </p:cNvPr>
            <p:cNvSpPr txBox="1"/>
            <p:nvPr/>
          </p:nvSpPr>
          <p:spPr>
            <a:xfrm>
              <a:off x="3148527" y="5529129"/>
              <a:ext cx="1234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Fully funded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212D3DB-6A31-912A-6558-FC6D464F4E82}"/>
              </a:ext>
            </a:extLst>
          </p:cNvPr>
          <p:cNvGrpSpPr/>
          <p:nvPr/>
        </p:nvGrpSpPr>
        <p:grpSpPr>
          <a:xfrm>
            <a:off x="5473511" y="4175144"/>
            <a:ext cx="1656867" cy="1124975"/>
            <a:chOff x="5818179" y="4934058"/>
            <a:chExt cx="1656867" cy="112497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C1FA8-A11D-B6F7-8749-54A8FF699714}"/>
                </a:ext>
              </a:extLst>
            </p:cNvPr>
            <p:cNvSpPr txBox="1"/>
            <p:nvPr/>
          </p:nvSpPr>
          <p:spPr>
            <a:xfrm>
              <a:off x="5924299" y="4934058"/>
              <a:ext cx="14446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$11.8B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C0938D-FA13-EB73-A371-3F350EE70DBA}"/>
                </a:ext>
              </a:extLst>
            </p:cNvPr>
            <p:cNvSpPr txBox="1"/>
            <p:nvPr/>
          </p:nvSpPr>
          <p:spPr>
            <a:xfrm>
              <a:off x="5818179" y="5535813"/>
              <a:ext cx="16568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Assets under management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9A4FBB-A92A-948D-A074-D64AAC9A0BD6}"/>
              </a:ext>
            </a:extLst>
          </p:cNvPr>
          <p:cNvGrpSpPr/>
          <p:nvPr/>
        </p:nvGrpSpPr>
        <p:grpSpPr>
          <a:xfrm>
            <a:off x="7496031" y="4161496"/>
            <a:ext cx="1959241" cy="1300936"/>
            <a:chOff x="7143816" y="4934058"/>
            <a:chExt cx="1959241" cy="13009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1780E9-03BD-1106-2907-300CD99BF7D9}"/>
                </a:ext>
              </a:extLst>
            </p:cNvPr>
            <p:cNvSpPr txBox="1"/>
            <p:nvPr/>
          </p:nvSpPr>
          <p:spPr>
            <a:xfrm>
              <a:off x="7917290" y="4934058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2D17B8-C551-8797-E4E2-F092D2DDB400}"/>
                </a:ext>
              </a:extLst>
            </p:cNvPr>
            <p:cNvSpPr txBox="1"/>
            <p:nvPr/>
          </p:nvSpPr>
          <p:spPr>
            <a:xfrm>
              <a:off x="7143816" y="5542497"/>
              <a:ext cx="1959241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Participating universities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DC404-68A0-2E8A-882E-5C89805700AB}"/>
              </a:ext>
            </a:extLst>
          </p:cNvPr>
          <p:cNvGrpSpPr/>
          <p:nvPr/>
        </p:nvGrpSpPr>
        <p:grpSpPr>
          <a:xfrm>
            <a:off x="9444343" y="4175144"/>
            <a:ext cx="2294938" cy="1114439"/>
            <a:chOff x="9789212" y="4934058"/>
            <a:chExt cx="2294938" cy="111443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0E746D-C4D5-8D04-5AA8-284639D4D5C6}"/>
                </a:ext>
              </a:extLst>
            </p:cNvPr>
            <p:cNvSpPr txBox="1"/>
            <p:nvPr/>
          </p:nvSpPr>
          <p:spPr>
            <a:xfrm>
              <a:off x="10616722" y="493405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3A0252-C43D-A12F-B655-4E90ED1DF93B}"/>
                </a:ext>
              </a:extLst>
            </p:cNvPr>
            <p:cNvSpPr txBox="1"/>
            <p:nvPr/>
          </p:nvSpPr>
          <p:spPr>
            <a:xfrm>
              <a:off x="9789212" y="5525277"/>
              <a:ext cx="2294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Participating sector organizations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CAF2061-11D0-5C23-356A-2DD0C2452E98}"/>
              </a:ext>
            </a:extLst>
          </p:cNvPr>
          <p:cNvSpPr txBox="1"/>
          <p:nvPr/>
        </p:nvSpPr>
        <p:spPr>
          <a:xfrm>
            <a:off x="1338943" y="1086818"/>
            <a:ext cx="9999177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2304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UPP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2304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304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Launched on July 1, 2021, and growing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304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Open to all Ontario universities and sector organizations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B08C7B-9AC5-4EB2-835D-68AD7AF3445A}"/>
              </a:ext>
            </a:extLst>
          </p:cNvPr>
          <p:cNvGrpSpPr/>
          <p:nvPr/>
        </p:nvGrpSpPr>
        <p:grpSpPr>
          <a:xfrm>
            <a:off x="7130378" y="5501456"/>
            <a:ext cx="2696155" cy="764312"/>
            <a:chOff x="9246551" y="5443546"/>
            <a:chExt cx="2938780" cy="83309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7E2F45-E708-2257-3525-165ADD8CA017}"/>
                </a:ext>
              </a:extLst>
            </p:cNvPr>
            <p:cNvGrpSpPr/>
            <p:nvPr/>
          </p:nvGrpSpPr>
          <p:grpSpPr>
            <a:xfrm>
              <a:off x="9996551" y="5445346"/>
              <a:ext cx="678622" cy="676800"/>
              <a:chOff x="9378885" y="2468880"/>
              <a:chExt cx="882063" cy="879695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6692C02-6409-3029-AD2D-EB98363DB6C5}"/>
                  </a:ext>
                </a:extLst>
              </p:cNvPr>
              <p:cNvSpPr/>
              <p:nvPr/>
            </p:nvSpPr>
            <p:spPr>
              <a:xfrm>
                <a:off x="9378885" y="2468880"/>
                <a:ext cx="882063" cy="879695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39" name="Picture 4" descr="Queen's Logo and Wordmarks | Queen's University">
                <a:extLst>
                  <a:ext uri="{FF2B5EF4-FFF2-40B4-BE49-F238E27FC236}">
                    <a16:creationId xmlns:a16="http://schemas.microsoft.com/office/drawing/2014/main" id="{BC520C26-2B1E-2FEA-1C7C-4483287CCD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4605" y="2596896"/>
                <a:ext cx="784650" cy="5716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E3ACB91-AA30-BCE6-E0B0-87CB3682B18B}"/>
                </a:ext>
              </a:extLst>
            </p:cNvPr>
            <p:cNvGrpSpPr/>
            <p:nvPr/>
          </p:nvGrpSpPr>
          <p:grpSpPr>
            <a:xfrm>
              <a:off x="9246551" y="5444435"/>
              <a:ext cx="678622" cy="678622"/>
              <a:chOff x="10082973" y="2685494"/>
              <a:chExt cx="678622" cy="678622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456B68F8-5316-09AF-3171-2E70E1A446A9}"/>
                  </a:ext>
                </a:extLst>
              </p:cNvPr>
              <p:cNvSpPr/>
              <p:nvPr/>
            </p:nvSpPr>
            <p:spPr>
              <a:xfrm>
                <a:off x="10082973" y="2685494"/>
                <a:ext cx="678622" cy="678622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37" name="Picture 2" descr="Home - Concordia International School">
                <a:extLst>
                  <a:ext uri="{FF2B5EF4-FFF2-40B4-BE49-F238E27FC236}">
                    <a16:creationId xmlns:a16="http://schemas.microsoft.com/office/drawing/2014/main" id="{4EFF3C7D-3358-B125-8B67-11BA283A80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72605" y="2753151"/>
                <a:ext cx="517646" cy="469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3AB6B64C-800B-DB90-B6C5-8CAC62E3CB93}"/>
                </a:ext>
              </a:extLst>
            </p:cNvPr>
            <p:cNvGrpSpPr/>
            <p:nvPr/>
          </p:nvGrpSpPr>
          <p:grpSpPr>
            <a:xfrm>
              <a:off x="10746556" y="5443546"/>
              <a:ext cx="678622" cy="833091"/>
              <a:chOff x="10768773" y="2109422"/>
              <a:chExt cx="678622" cy="833091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27D3A3B-7477-7F97-429F-7F0D45B3C5C3}"/>
                  </a:ext>
                </a:extLst>
              </p:cNvPr>
              <p:cNvSpPr/>
              <p:nvPr/>
            </p:nvSpPr>
            <p:spPr>
              <a:xfrm>
                <a:off x="10768773" y="2109422"/>
                <a:ext cx="678622" cy="680400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E23B1F1-C46B-C884-8B04-3E7818989C02}"/>
                  </a:ext>
                </a:extLst>
              </p:cNvPr>
              <p:cNvGrpSpPr/>
              <p:nvPr/>
            </p:nvGrpSpPr>
            <p:grpSpPr>
              <a:xfrm>
                <a:off x="10920743" y="2109422"/>
                <a:ext cx="387043" cy="833091"/>
                <a:chOff x="7513052" y="449092"/>
                <a:chExt cx="500892" cy="900823"/>
              </a:xfrm>
            </p:grpSpPr>
            <p:pic>
              <p:nvPicPr>
                <p:cNvPr id="34" name="Picture 24">
                  <a:extLst>
                    <a:ext uri="{FF2B5EF4-FFF2-40B4-BE49-F238E27FC236}">
                      <a16:creationId xmlns:a16="http://schemas.microsoft.com/office/drawing/2014/main" id="{9083FC0B-E3A5-61D8-0B15-038839F790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3846" r="96154">
                              <a14:foregroundMark x1="36154" y1="49643" x2="36154" y2="49643"/>
                              <a14:foregroundMark x1="15769" y1="38571" x2="15769" y2="38571"/>
                              <a14:foregroundMark x1="7308" y1="41071" x2="7308" y2="41071"/>
                              <a14:foregroundMark x1="21538" y1="36071" x2="21538" y2="36071"/>
                              <a14:foregroundMark x1="31923" y1="37500" x2="31923" y2="37500"/>
                              <a14:foregroundMark x1="36538" y1="36786" x2="36538" y2="36786"/>
                              <a14:foregroundMark x1="47308" y1="37857" x2="47308" y2="37857"/>
                              <a14:foregroundMark x1="58846" y1="38929" x2="58846" y2="38929"/>
                              <a14:foregroundMark x1="70000" y1="39643" x2="70000" y2="39643"/>
                              <a14:foregroundMark x1="75385" y1="36071" x2="75385" y2="36071"/>
                              <a14:foregroundMark x1="81154" y1="38571" x2="81154" y2="38571"/>
                              <a14:foregroundMark x1="89231" y1="37857" x2="89231" y2="37857"/>
                              <a14:foregroundMark x1="15000" y1="50357" x2="15000" y2="50357"/>
                              <a14:foregroundMark x1="17692" y1="51071" x2="17692" y2="51071"/>
                              <a14:foregroundMark x1="47308" y1="50357" x2="47308" y2="50357"/>
                              <a14:foregroundMark x1="56154" y1="51429" x2="56154" y2="51429"/>
                              <a14:foregroundMark x1="70000" y1="48571" x2="70000" y2="48571"/>
                              <a14:foregroundMark x1="73077" y1="51071" x2="73077" y2="51071"/>
                              <a14:foregroundMark x1="11539" y1="32143" x2="11923" y2="32143"/>
                              <a14:foregroundMark x1="96154" y1="32500" x2="96154" y2="32500"/>
                              <a14:foregroundMark x1="11881" y1="32765" x2="11151" y2="32708"/>
                              <a14:foregroundMark x1="13077" y1="32857" x2="12977" y2="32849"/>
                              <a14:foregroundMark x1="11154" y1="33214" x2="11154" y2="33214"/>
                              <a14:foregroundMark x1="23077" y1="55357" x2="23077" y2="55357"/>
                              <a14:foregroundMark x1="44231" y1="58929" x2="44231" y2="58929"/>
                              <a14:foregroundMark x1="55000" y1="47857" x2="55000" y2="47857"/>
                              <a14:foregroundMark x1="41923" y1="46429" x2="43462" y2="47143"/>
                              <a14:foregroundMark x1="65221" y1="56617" x2="64615" y2="56429"/>
                              <a14:foregroundMark x1="90385" y1="33571" x2="91193" y2="33625"/>
                              <a14:foregroundMark x1="94615" y1="35000" x2="94615" y2="35000"/>
                              <a14:foregroundMark x1="93462" y1="36786" x2="93462" y2="36786"/>
                              <a14:foregroundMark x1="93847" y1="37500" x2="93462" y2="37857"/>
                              <a14:foregroundMark x1="94231" y1="37143" x2="93847" y2="37500"/>
                              <a14:backgroundMark x1="14615" y1="52143" x2="14615" y2="52143"/>
                              <a14:backgroundMark x1="92308" y1="41429" x2="92308" y2="41429"/>
                              <a14:backgroundMark x1="75769" y1="35714" x2="75769" y2="35714"/>
                              <a14:backgroundMark x1="2692" y1="32857" x2="10769" y2="32143"/>
                              <a14:backgroundMark x1="10769" y1="32143" x2="11538" y2="32143"/>
                              <a14:backgroundMark x1="12308" y1="32143" x2="13462" y2="32143"/>
                              <a14:backgroundMark x1="93077" y1="36071" x2="93077" y2="36071"/>
                              <a14:backgroundMark x1="92308" y1="33929" x2="92308" y2="33929"/>
                              <a14:backgroundMark x1="96538" y1="33214" x2="91154" y2="33571"/>
                              <a14:backgroundMark x1="64615" y1="57500" x2="66154" y2="57500"/>
                              <a14:backgroundMark x1="94615" y1="37500" x2="94615" y2="3750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20522" y="818537"/>
                  <a:ext cx="493422" cy="5313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" name="Picture 26" descr="Social Projects">
                  <a:extLst>
                    <a:ext uri="{FF2B5EF4-FFF2-40B4-BE49-F238E27FC236}">
                      <a16:creationId xmlns:a16="http://schemas.microsoft.com/office/drawing/2014/main" id="{7B6438C9-6464-650A-A659-56019534E0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13052" y="449092"/>
                  <a:ext cx="492892" cy="4928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BC62000-BDA9-CA6B-DD56-D6A2A40D0180}"/>
                </a:ext>
              </a:extLst>
            </p:cNvPr>
            <p:cNvGrpSpPr/>
            <p:nvPr/>
          </p:nvGrpSpPr>
          <p:grpSpPr>
            <a:xfrm>
              <a:off x="11506709" y="5443546"/>
              <a:ext cx="678622" cy="680400"/>
              <a:chOff x="11181278" y="2800606"/>
              <a:chExt cx="678622" cy="68040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186AA4C4-6678-D590-3627-6BA002CC37CE}"/>
                  </a:ext>
                </a:extLst>
              </p:cNvPr>
              <p:cNvSpPr/>
              <p:nvPr/>
            </p:nvSpPr>
            <p:spPr>
              <a:xfrm>
                <a:off x="11181278" y="2800606"/>
                <a:ext cx="678622" cy="680400"/>
              </a:xfrm>
              <a:prstGeom prst="ellipse">
                <a:avLst/>
              </a:prstGeom>
              <a:solidFill>
                <a:schemeClr val="bg1">
                  <a:alpha val="9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endParaRPr>
              </a:p>
            </p:txBody>
          </p:sp>
          <p:pic>
            <p:nvPicPr>
              <p:cNvPr id="31" name="Picture 2" descr="Trent University – OUInfo">
                <a:extLst>
                  <a:ext uri="{FF2B5EF4-FFF2-40B4-BE49-F238E27FC236}">
                    <a16:creationId xmlns:a16="http://schemas.microsoft.com/office/drawing/2014/main" id="{A37BB24B-55D1-00FE-D84D-46FD72AB82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82994" y="2884520"/>
                <a:ext cx="461500" cy="442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E446CF07-79B0-D420-8E08-33A0656D9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85027" y="328882"/>
            <a:ext cx="1233832" cy="123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4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494C3F1-0D33-75A8-7D07-560645BF7CB0}"/>
              </a:ext>
            </a:extLst>
          </p:cNvPr>
          <p:cNvSpPr txBox="1">
            <a:spLocks/>
          </p:cNvSpPr>
          <p:nvPr/>
        </p:nvSpPr>
        <p:spPr>
          <a:xfrm>
            <a:off x="450405" y="687402"/>
            <a:ext cx="11720403" cy="47753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600" dirty="0"/>
              <a:t>Canadian Pension and Savings Plans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B054D72-D4B2-1E53-8EE1-BAB76178EB3D}"/>
              </a:ext>
            </a:extLst>
          </p:cNvPr>
          <p:cNvSpPr txBox="1"/>
          <p:nvPr/>
        </p:nvSpPr>
        <p:spPr>
          <a:xfrm>
            <a:off x="1060040" y="2038601"/>
            <a:ext cx="3202678" cy="2039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mpd="sng">
            <a:solidFill>
              <a:schemeClr val="accent3">
                <a:lumMod val="75000"/>
              </a:schemeClr>
            </a:solidFill>
          </a:ln>
        </p:spPr>
        <p:txBody>
          <a:bodyPr wrap="square" lIns="180000" tIns="251999" rIns="180000" bIns="72000" rtlCol="0" anchor="t">
            <a:noAutofit/>
          </a:bodyPr>
          <a:lstStyle/>
          <a:p>
            <a:pPr algn="ctr">
              <a:defRPr/>
            </a:pP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400" b="1" dirty="0">
                <a:solidFill>
                  <a:schemeClr val="accent6"/>
                </a:solidFill>
                <a:latin typeface="+mj-lt"/>
              </a:rPr>
              <a:t>Workplace Pension Plans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F5F4274-69B5-86BF-EEB4-60861AA29EAC}"/>
              </a:ext>
            </a:extLst>
          </p:cNvPr>
          <p:cNvSpPr txBox="1"/>
          <p:nvPr/>
        </p:nvSpPr>
        <p:spPr>
          <a:xfrm>
            <a:off x="8207966" y="2038946"/>
            <a:ext cx="3197250" cy="2039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>
            <a:solidFill>
              <a:schemeClr val="accent3"/>
            </a:solidFill>
          </a:ln>
        </p:spPr>
        <p:txBody>
          <a:bodyPr wrap="square" lIns="180000" tIns="251999" rIns="180000" bIns="72000" rtlCol="0" anchor="t">
            <a:noAutofit/>
          </a:bodyPr>
          <a:lstStyle/>
          <a:p>
            <a:pPr algn="ctr">
              <a:defRPr/>
            </a:pP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400" b="1" dirty="0">
                <a:solidFill>
                  <a:schemeClr val="accent6"/>
                </a:solidFill>
                <a:latin typeface="+mj-lt"/>
              </a:rPr>
              <a:t>Personal Savings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F6793E0-4F76-E2FC-1B26-A6D2ACAA6162}"/>
              </a:ext>
            </a:extLst>
          </p:cNvPr>
          <p:cNvSpPr txBox="1"/>
          <p:nvPr/>
        </p:nvSpPr>
        <p:spPr>
          <a:xfrm>
            <a:off x="4636717" y="2038610"/>
            <a:ext cx="3197250" cy="2039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 cmpd="sng">
            <a:solidFill>
              <a:schemeClr val="accent3"/>
            </a:solidFill>
          </a:ln>
        </p:spPr>
        <p:txBody>
          <a:bodyPr wrap="square" lIns="180000" tIns="251999" rIns="180000" bIns="72000" rtlCol="0" anchor="t">
            <a:noAutofit/>
          </a:bodyPr>
          <a:lstStyle/>
          <a:p>
            <a:pPr algn="ctr">
              <a:defRPr/>
            </a:pPr>
            <a:br>
              <a:rPr lang="en-US" sz="1400" b="1" dirty="0">
                <a:solidFill>
                  <a:schemeClr val="accent6"/>
                </a:solidFill>
                <a:latin typeface="+mj-lt"/>
              </a:rPr>
            </a:br>
            <a:r>
              <a:rPr lang="en-US" sz="1400" b="1" dirty="0">
                <a:solidFill>
                  <a:schemeClr val="accent6"/>
                </a:solidFill>
                <a:latin typeface="+mj-lt"/>
              </a:rPr>
              <a:t>Government Pensions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B2EA7-F569-AFEE-A83F-FC8A00B37C9C}"/>
              </a:ext>
            </a:extLst>
          </p:cNvPr>
          <p:cNvSpPr txBox="1"/>
          <p:nvPr/>
        </p:nvSpPr>
        <p:spPr>
          <a:xfrm>
            <a:off x="4061286" y="5204460"/>
            <a:ext cx="4500955" cy="8272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0" cmpd="sng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wrap="square" lIns="180000" tIns="251999" rIns="180000" bIns="251999" rtlCol="0" anchor="ctr"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+mj-lt"/>
              </a:rPr>
              <a:t>Income at Retirement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72D6D1-88DB-802F-1FB3-7AC7E502BFF5}"/>
              </a:ext>
            </a:extLst>
          </p:cNvPr>
          <p:cNvCxnSpPr>
            <a:cxnSpLocks/>
          </p:cNvCxnSpPr>
          <p:nvPr/>
        </p:nvCxnSpPr>
        <p:spPr>
          <a:xfrm>
            <a:off x="6045480" y="4542599"/>
            <a:ext cx="0" cy="68558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5BD1456-09AE-F717-324F-016105DD44F5}"/>
              </a:ext>
            </a:extLst>
          </p:cNvPr>
          <p:cNvCxnSpPr>
            <a:cxnSpLocks/>
          </p:cNvCxnSpPr>
          <p:nvPr/>
        </p:nvCxnSpPr>
        <p:spPr>
          <a:xfrm>
            <a:off x="6310605" y="4077910"/>
            <a:ext cx="0" cy="115027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05762B72-4654-C9CE-9CB0-222C4E59B514}"/>
              </a:ext>
            </a:extLst>
          </p:cNvPr>
          <p:cNvCxnSpPr>
            <a:cxnSpLocks/>
          </p:cNvCxnSpPr>
          <p:nvPr/>
        </p:nvCxnSpPr>
        <p:spPr>
          <a:xfrm>
            <a:off x="6548846" y="4542599"/>
            <a:ext cx="0" cy="68558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1B7213A6-BE4B-546A-7995-94311BA1A0F5}"/>
              </a:ext>
            </a:extLst>
          </p:cNvPr>
          <p:cNvCxnSpPr>
            <a:cxnSpLocks/>
          </p:cNvCxnSpPr>
          <p:nvPr/>
        </p:nvCxnSpPr>
        <p:spPr>
          <a:xfrm>
            <a:off x="2739366" y="4079246"/>
            <a:ext cx="0" cy="46335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2490911A-D30E-DFB1-AC46-944FB286F3CD}"/>
              </a:ext>
            </a:extLst>
          </p:cNvPr>
          <p:cNvCxnSpPr>
            <a:cxnSpLocks/>
          </p:cNvCxnSpPr>
          <p:nvPr/>
        </p:nvCxnSpPr>
        <p:spPr>
          <a:xfrm>
            <a:off x="9854960" y="4079246"/>
            <a:ext cx="0" cy="46335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1525F66-9905-456F-40D8-36978535BDB6}"/>
              </a:ext>
            </a:extLst>
          </p:cNvPr>
          <p:cNvCxnSpPr>
            <a:cxnSpLocks/>
          </p:cNvCxnSpPr>
          <p:nvPr/>
        </p:nvCxnSpPr>
        <p:spPr>
          <a:xfrm>
            <a:off x="2739366" y="4542599"/>
            <a:ext cx="330611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2B63454-19EC-B4C4-9662-1D70686B6C0B}"/>
              </a:ext>
            </a:extLst>
          </p:cNvPr>
          <p:cNvCxnSpPr>
            <a:cxnSpLocks/>
          </p:cNvCxnSpPr>
          <p:nvPr/>
        </p:nvCxnSpPr>
        <p:spPr>
          <a:xfrm>
            <a:off x="6548846" y="4542599"/>
            <a:ext cx="3306114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prstDash val="solid"/>
            <a:headEnd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510C4C-2E14-571E-2081-6A8529F64847}"/>
              </a:ext>
            </a:extLst>
          </p:cNvPr>
          <p:cNvGrpSpPr>
            <a:grpSpLocks noChangeAspect="1"/>
          </p:cNvGrpSpPr>
          <p:nvPr/>
        </p:nvGrpSpPr>
        <p:grpSpPr>
          <a:xfrm>
            <a:off x="2379677" y="1790676"/>
            <a:ext cx="612000" cy="612000"/>
            <a:chOff x="2501453" y="2152183"/>
            <a:chExt cx="475826" cy="4758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BF2551-2103-52BD-EF9A-9B603D7BC62E}"/>
                </a:ext>
              </a:extLst>
            </p:cNvPr>
            <p:cNvSpPr/>
            <p:nvPr/>
          </p:nvSpPr>
          <p:spPr>
            <a:xfrm>
              <a:off x="2501453" y="2152183"/>
              <a:ext cx="475826" cy="47582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124DFDDF-4E36-ED31-7012-A7DBCE569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44686" y="2263856"/>
              <a:ext cx="189360" cy="25248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222B30D-8629-BA52-1744-01D07857DEE9}"/>
              </a:ext>
            </a:extLst>
          </p:cNvPr>
          <p:cNvGrpSpPr>
            <a:grpSpLocks noChangeAspect="1"/>
          </p:cNvGrpSpPr>
          <p:nvPr/>
        </p:nvGrpSpPr>
        <p:grpSpPr>
          <a:xfrm>
            <a:off x="5974341" y="1790676"/>
            <a:ext cx="612000" cy="612000"/>
            <a:chOff x="9616719" y="2152183"/>
            <a:chExt cx="475826" cy="47582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7C614C1-A683-02D7-4587-4C8163CA8608}"/>
                </a:ext>
              </a:extLst>
            </p:cNvPr>
            <p:cNvSpPr/>
            <p:nvPr/>
          </p:nvSpPr>
          <p:spPr>
            <a:xfrm>
              <a:off x="9616719" y="2152183"/>
              <a:ext cx="475826" cy="47582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11C85805-27C2-4833-19B2-B1BE6B4F9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14420" y="2266068"/>
              <a:ext cx="280424" cy="28042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92E81-4BEA-3312-2A99-D0BCB0121B11}"/>
              </a:ext>
            </a:extLst>
          </p:cNvPr>
          <p:cNvGrpSpPr>
            <a:grpSpLocks noChangeAspect="1"/>
          </p:cNvGrpSpPr>
          <p:nvPr/>
        </p:nvGrpSpPr>
        <p:grpSpPr>
          <a:xfrm>
            <a:off x="9569006" y="1801033"/>
            <a:ext cx="612000" cy="612000"/>
            <a:chOff x="6073020" y="2162540"/>
            <a:chExt cx="475826" cy="475826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8043C90-BF29-A7D7-D68F-4E404A807261}"/>
                </a:ext>
              </a:extLst>
            </p:cNvPr>
            <p:cNvSpPr/>
            <p:nvPr/>
          </p:nvSpPr>
          <p:spPr>
            <a:xfrm>
              <a:off x="6073020" y="2162540"/>
              <a:ext cx="475826" cy="475826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75A473A-2CFF-5C68-951C-11CB447FE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00473" y="2274213"/>
              <a:ext cx="220920" cy="25248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75AED2-8BA4-5DA6-0BFB-908BCCE70825}"/>
              </a:ext>
            </a:extLst>
          </p:cNvPr>
          <p:cNvSpPr txBox="1"/>
          <p:nvPr/>
        </p:nvSpPr>
        <p:spPr>
          <a:xfrm>
            <a:off x="4754425" y="2999625"/>
            <a:ext cx="1620801" cy="407992"/>
          </a:xfrm>
          <a:prstGeom prst="rect">
            <a:avLst/>
          </a:prstGeom>
          <a:noFill/>
          <a:ln w="76200" cmpd="sng">
            <a:noFill/>
          </a:ln>
        </p:spPr>
        <p:txBody>
          <a:bodyPr wrap="square" lIns="180000" tIns="252000" rIns="180000" bIns="252000" rtlCol="0" anchor="ctr">
            <a:no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Canada Pension Plan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94094-5445-C6B2-1568-6FE61AA6CC4F}"/>
              </a:ext>
            </a:extLst>
          </p:cNvPr>
          <p:cNvSpPr txBox="1"/>
          <p:nvPr/>
        </p:nvSpPr>
        <p:spPr>
          <a:xfrm>
            <a:off x="6203086" y="2999282"/>
            <a:ext cx="1620793" cy="407992"/>
          </a:xfrm>
          <a:prstGeom prst="rect">
            <a:avLst/>
          </a:prstGeom>
          <a:noFill/>
          <a:ln w="76200" cmpd="sng">
            <a:noFill/>
          </a:ln>
        </p:spPr>
        <p:txBody>
          <a:bodyPr wrap="square" lIns="180000" tIns="252000" rIns="180000" bIns="252000" rtlCol="0" anchor="ctr">
            <a:no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Old Age Security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2D83A0-AC37-BC37-84DE-18ED24A071CC}"/>
              </a:ext>
            </a:extLst>
          </p:cNvPr>
          <p:cNvSpPr txBox="1"/>
          <p:nvPr/>
        </p:nvSpPr>
        <p:spPr>
          <a:xfrm>
            <a:off x="1281581" y="2813354"/>
            <a:ext cx="2808192" cy="1033548"/>
          </a:xfrm>
          <a:prstGeom prst="rect">
            <a:avLst/>
          </a:prstGeom>
          <a:noFill/>
          <a:ln w="76200" cmpd="sng">
            <a:noFill/>
          </a:ln>
        </p:spPr>
        <p:txBody>
          <a:bodyPr wrap="square" lIns="180000" tIns="252000" rIns="180000" bIns="252000" rtlCol="0" anchor="ctr">
            <a:no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For many Canadians, a workplace pension is their primary (or only) source of retirement income</a:t>
            </a:r>
          </a:p>
        </p:txBody>
      </p:sp>
    </p:spTree>
    <p:extLst>
      <p:ext uri="{BB962C8B-B14F-4D97-AF65-F5344CB8AC3E}">
        <p14:creationId xmlns:p14="http://schemas.microsoft.com/office/powerpoint/2010/main" val="244872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9101F-4CA5-6040-ADE9-6502920BF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3566" y="532141"/>
            <a:ext cx="10507027" cy="367816"/>
          </a:xfrm>
        </p:spPr>
        <p:txBody>
          <a:bodyPr/>
          <a:lstStyle/>
          <a:p>
            <a:pPr algn="ctr"/>
            <a:r>
              <a:rPr lang="en-US" sz="2600" dirty="0"/>
              <a:t>Delivering </a:t>
            </a:r>
            <a:r>
              <a:rPr lang="en-US" sz="2600" b="1" dirty="0"/>
              <a:t>top value </a:t>
            </a:r>
            <a:r>
              <a:rPr lang="en-US" sz="2600" dirty="0"/>
              <a:t>among leading peer DB plans</a:t>
            </a:r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164CFAC9-8C21-E43C-2B0A-9000A503D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78184"/>
              </p:ext>
            </p:extLst>
          </p:nvPr>
        </p:nvGraphicFramePr>
        <p:xfrm>
          <a:off x="870352" y="1793917"/>
          <a:ext cx="1064024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811">
                  <a:extLst>
                    <a:ext uri="{9D8B030D-6E8A-4147-A177-3AD203B41FA5}">
                      <a16:colId xmlns:a16="http://schemas.microsoft.com/office/drawing/2014/main" val="3456587343"/>
                    </a:ext>
                  </a:extLst>
                </a:gridCol>
                <a:gridCol w="1404207">
                  <a:extLst>
                    <a:ext uri="{9D8B030D-6E8A-4147-A177-3AD203B41FA5}">
                      <a16:colId xmlns:a16="http://schemas.microsoft.com/office/drawing/2014/main" val="989484019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2302267055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483614649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653632108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155152077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2040704858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219254366"/>
                    </a:ext>
                  </a:extLst>
                </a:gridCol>
              </a:tblGrid>
              <a:tr h="430039">
                <a:tc>
                  <a:txBody>
                    <a:bodyPr/>
                    <a:lstStyle/>
                    <a:p>
                      <a:endParaRPr lang="en-CA" sz="13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6"/>
                          </a:solidFill>
                        </a:rPr>
                        <a:t>Earnings</a:t>
                      </a:r>
                      <a:endParaRPr lang="en-CA" sz="13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solidFill>
                            <a:schemeClr val="bg1"/>
                          </a:solidFill>
                        </a:rPr>
                        <a:t>HOOPP**</a:t>
                      </a:r>
                      <a:endParaRPr lang="en-CA" sz="1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OMERS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UPP</a:t>
                      </a:r>
                      <a:endParaRPr lang="en-CA" sz="13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err="1">
                          <a:solidFill>
                            <a:schemeClr val="bg1"/>
                          </a:solidFill>
                        </a:rPr>
                        <a:t>OPTrust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OTPP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CAAT</a:t>
                      </a:r>
                    </a:p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300" err="1">
                          <a:solidFill>
                            <a:schemeClr val="bg1"/>
                          </a:solidFill>
                        </a:rPr>
                        <a:t>DBprime</a:t>
                      </a: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06461"/>
                  </a:ext>
                </a:extLst>
              </a:tr>
              <a:tr h="413463">
                <a:tc rowSpan="2"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Annual member contribution </a:t>
                      </a:r>
                      <a:r>
                        <a:rPr lang="en-US" sz="1300" b="1" u="none" dirty="0">
                          <a:solidFill>
                            <a:schemeClr val="accent6"/>
                          </a:solidFill>
                        </a:rPr>
                        <a:t>matched by Employer</a:t>
                      </a:r>
                      <a:endParaRPr lang="en-CA" sz="1300" b="1" u="none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/>
                        <a:t>Up to YMPE*</a:t>
                      </a:r>
                      <a:endParaRPr lang="en-CA" sz="13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6.9%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9.2%</a:t>
                      </a:r>
                      <a:endParaRPr lang="en-CA" sz="1300" b="1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9.4%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10.4%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11.2%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173873"/>
                  </a:ext>
                </a:extLst>
              </a:tr>
              <a:tr h="36745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Above YMPE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9.2%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14.6%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11.5%</a:t>
                      </a:r>
                      <a:endParaRPr lang="en-CA" sz="1300" b="1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11.0%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12.0%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14.8%</a:t>
                      </a:r>
                      <a:endParaRPr lang="en-CA" sz="13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268304"/>
                  </a:ext>
                </a:extLst>
              </a:tr>
            </a:tbl>
          </a:graphicData>
        </a:graphic>
      </p:graphicFrame>
      <p:graphicFrame>
        <p:nvGraphicFramePr>
          <p:cNvPr id="16" name="Table 3">
            <a:extLst>
              <a:ext uri="{FF2B5EF4-FFF2-40B4-BE49-F238E27FC236}">
                <a16:creationId xmlns:a16="http://schemas.microsoft.com/office/drawing/2014/main" id="{9AEA6498-F086-84FC-A2F8-B50C46092D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19246"/>
              </p:ext>
            </p:extLst>
          </p:nvPr>
        </p:nvGraphicFramePr>
        <p:xfrm>
          <a:off x="870352" y="4010286"/>
          <a:ext cx="10640241" cy="131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386">
                  <a:extLst>
                    <a:ext uri="{9D8B030D-6E8A-4147-A177-3AD203B41FA5}">
                      <a16:colId xmlns:a16="http://schemas.microsoft.com/office/drawing/2014/main" val="3456587343"/>
                    </a:ext>
                  </a:extLst>
                </a:gridCol>
                <a:gridCol w="1375631">
                  <a:extLst>
                    <a:ext uri="{9D8B030D-6E8A-4147-A177-3AD203B41FA5}">
                      <a16:colId xmlns:a16="http://schemas.microsoft.com/office/drawing/2014/main" val="989484019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483614649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653632108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155152077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2948481256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2040704858"/>
                    </a:ext>
                  </a:extLst>
                </a:gridCol>
                <a:gridCol w="1277204">
                  <a:extLst>
                    <a:ext uri="{9D8B030D-6E8A-4147-A177-3AD203B41FA5}">
                      <a16:colId xmlns:a16="http://schemas.microsoft.com/office/drawing/2014/main" val="1219254366"/>
                    </a:ext>
                  </a:extLst>
                </a:gridCol>
              </a:tblGrid>
              <a:tr h="430039">
                <a:tc>
                  <a:txBody>
                    <a:bodyPr/>
                    <a:lstStyle/>
                    <a:p>
                      <a:endParaRPr lang="en-CA" sz="13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accent6"/>
                          </a:solidFill>
                        </a:rPr>
                        <a:t>Earnings</a:t>
                      </a:r>
                      <a:endParaRPr lang="en-CA" sz="130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CAAT</a:t>
                      </a:r>
                    </a:p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300" err="1">
                          <a:solidFill>
                            <a:schemeClr val="bg1"/>
                          </a:solidFill>
                        </a:rPr>
                        <a:t>DBprime</a:t>
                      </a:r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OMERS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err="1">
                          <a:solidFill>
                            <a:schemeClr val="bg1"/>
                          </a:solidFill>
                        </a:rPr>
                        <a:t>OPTrust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HOOPP*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>
                          <a:solidFill>
                            <a:schemeClr val="bg1"/>
                          </a:solidFill>
                        </a:rPr>
                        <a:t>OTPP</a:t>
                      </a:r>
                      <a:endParaRPr lang="en-CA" sz="13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UPP</a:t>
                      </a:r>
                      <a:endParaRPr lang="en-CA" sz="1300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06461"/>
                  </a:ext>
                </a:extLst>
              </a:tr>
              <a:tr h="413463">
                <a:tc rowSpan="2">
                  <a:txBody>
                    <a:bodyPr/>
                    <a:lstStyle/>
                    <a:p>
                      <a:pPr algn="l"/>
                      <a:r>
                        <a:rPr lang="en-US" sz="1300" b="1" dirty="0">
                          <a:solidFill>
                            <a:schemeClr val="accent6"/>
                          </a:solidFill>
                        </a:rPr>
                        <a:t>Benefit Formula</a:t>
                      </a:r>
                      <a:endParaRPr lang="en-CA" sz="13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Up to YMPE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1.3%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1.325%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1.345%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1.5%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1.55%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/>
                        <a:t>1.6%</a:t>
                      </a:r>
                      <a:endParaRPr lang="en-CA" sz="1300" b="1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49191"/>
                  </a:ext>
                </a:extLst>
              </a:tr>
              <a:tr h="4134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/>
                        <a:t>Above YMPE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</a:t>
                      </a:r>
                      <a:r>
                        <a:rPr lang="en-US" sz="1300">
                          <a:solidFill>
                            <a:srgbClr val="545454"/>
                          </a:solidFill>
                        </a:rPr>
                        <a:t>0</a:t>
                      </a:r>
                      <a:r>
                        <a:rPr lang="en-US" sz="1300"/>
                        <a:t>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/>
                        <a:t>2.0%</a:t>
                      </a:r>
                      <a:endParaRPr lang="en-CA" sz="130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7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2.0%</a:t>
                      </a:r>
                      <a:endParaRPr lang="en-CA" sz="1300" b="1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4918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E418AC-2D82-C720-E02A-F7C411D3104C}"/>
              </a:ext>
            </a:extLst>
          </p:cNvPr>
          <p:cNvSpPr txBox="1"/>
          <p:nvPr/>
        </p:nvSpPr>
        <p:spPr>
          <a:xfrm>
            <a:off x="585774" y="6365802"/>
            <a:ext cx="10394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 Up to an average of the federal YMPE threshold in the last 48 months before you retire, transitioning to YAMPE in 2025.</a:t>
            </a:r>
          </a:p>
          <a:p>
            <a:r>
              <a:rPr lang="en-US" sz="1000" dirty="0"/>
              <a:t>** HOOPP Employer contributions are equal to 1.26 x member contributions (8.7%/11.6%)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7E5C36-EBA8-F4B7-715D-14391983E107}"/>
              </a:ext>
            </a:extLst>
          </p:cNvPr>
          <p:cNvSpPr txBox="1"/>
          <p:nvPr/>
        </p:nvSpPr>
        <p:spPr>
          <a:xfrm>
            <a:off x="4784955" y="3310752"/>
            <a:ext cx="44912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WHAT YOU PAY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4437FD-E36A-1D7A-059F-0D0A7B5C0C79}"/>
              </a:ext>
            </a:extLst>
          </p:cNvPr>
          <p:cNvSpPr txBox="1"/>
          <p:nvPr/>
        </p:nvSpPr>
        <p:spPr>
          <a:xfrm>
            <a:off x="9826052" y="5489202"/>
            <a:ext cx="21485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WHAT YOU GET (Best-in-class)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F7CCAA-CBB4-33A3-A451-E56324DF75B1}"/>
              </a:ext>
            </a:extLst>
          </p:cNvPr>
          <p:cNvCxnSpPr>
            <a:cxnSpLocks/>
          </p:cNvCxnSpPr>
          <p:nvPr/>
        </p:nvCxnSpPr>
        <p:spPr>
          <a:xfrm>
            <a:off x="2437739" y="1576353"/>
            <a:ext cx="9072854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F78D5A-73D0-132F-DFF7-9B87713E2212}"/>
              </a:ext>
            </a:extLst>
          </p:cNvPr>
          <p:cNvSpPr txBox="1"/>
          <p:nvPr/>
        </p:nvSpPr>
        <p:spPr>
          <a:xfrm>
            <a:off x="2813122" y="1386581"/>
            <a:ext cx="5757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BE2C44-1A50-668F-76B2-DFB47B77B086}"/>
              </a:ext>
            </a:extLst>
          </p:cNvPr>
          <p:cNvSpPr txBox="1"/>
          <p:nvPr/>
        </p:nvSpPr>
        <p:spPr>
          <a:xfrm>
            <a:off x="10494085" y="1386581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HIGH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B304ED-E34F-4552-188C-77CDFAEFFF13}"/>
              </a:ext>
            </a:extLst>
          </p:cNvPr>
          <p:cNvCxnSpPr>
            <a:cxnSpLocks/>
          </p:cNvCxnSpPr>
          <p:nvPr/>
        </p:nvCxnSpPr>
        <p:spPr>
          <a:xfrm>
            <a:off x="2437739" y="3833416"/>
            <a:ext cx="9072854" cy="0"/>
          </a:xfrm>
          <a:prstGeom prst="straightConnector1">
            <a:avLst/>
          </a:prstGeom>
          <a:ln w="28575">
            <a:solidFill>
              <a:schemeClr val="tx2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543B1E-ECEF-F30D-F3AA-7076B3F0E9CD}"/>
              </a:ext>
            </a:extLst>
          </p:cNvPr>
          <p:cNvSpPr txBox="1"/>
          <p:nvPr/>
        </p:nvSpPr>
        <p:spPr>
          <a:xfrm>
            <a:off x="2813122" y="3643644"/>
            <a:ext cx="57579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LOW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EE2AB4-25F4-9706-496D-304B8894DAD5}"/>
              </a:ext>
            </a:extLst>
          </p:cNvPr>
          <p:cNvSpPr txBox="1"/>
          <p:nvPr/>
        </p:nvSpPr>
        <p:spPr>
          <a:xfrm>
            <a:off x="10494085" y="3643644"/>
            <a:ext cx="628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HIGH</a:t>
            </a:r>
          </a:p>
        </p:txBody>
      </p:sp>
      <p:sp>
        <p:nvSpPr>
          <p:cNvPr id="15" name="Triangle 14">
            <a:extLst>
              <a:ext uri="{FF2B5EF4-FFF2-40B4-BE49-F238E27FC236}">
                <a16:creationId xmlns:a16="http://schemas.microsoft.com/office/drawing/2014/main" id="{9DC64D31-2AC2-B034-8EDE-09905E0934A5}"/>
              </a:ext>
            </a:extLst>
          </p:cNvPr>
          <p:cNvSpPr/>
          <p:nvPr/>
        </p:nvSpPr>
        <p:spPr>
          <a:xfrm rot="10800000">
            <a:off x="6838072" y="3174263"/>
            <a:ext cx="385011" cy="1519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BC3B7976-0FAE-15A2-1739-55E3A246D782}"/>
              </a:ext>
            </a:extLst>
          </p:cNvPr>
          <p:cNvSpPr/>
          <p:nvPr/>
        </p:nvSpPr>
        <p:spPr>
          <a:xfrm rot="10800000">
            <a:off x="10683049" y="5318559"/>
            <a:ext cx="385011" cy="15196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35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9101F-4CA5-6040-ADE9-6502920BFD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55024" y="405469"/>
            <a:ext cx="10507027" cy="367816"/>
          </a:xfrm>
        </p:spPr>
        <p:txBody>
          <a:bodyPr/>
          <a:lstStyle/>
          <a:p>
            <a:pPr algn="ctr"/>
            <a:r>
              <a:rPr lang="en-US" sz="2600" dirty="0"/>
              <a:t>Plan Feature Comparison</a:t>
            </a:r>
            <a:endParaRPr lang="en-US" sz="2600" dirty="0">
              <a:highlight>
                <a:srgbClr val="FFFF00"/>
              </a:highlight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A479684-9DBC-0297-5212-67FDE543D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958639"/>
              </p:ext>
            </p:extLst>
          </p:nvPr>
        </p:nvGraphicFramePr>
        <p:xfrm>
          <a:off x="869765" y="1282039"/>
          <a:ext cx="10923306" cy="471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755">
                  <a:extLst>
                    <a:ext uri="{9D8B030D-6E8A-4147-A177-3AD203B41FA5}">
                      <a16:colId xmlns:a16="http://schemas.microsoft.com/office/drawing/2014/main" val="4033614685"/>
                    </a:ext>
                  </a:extLst>
                </a:gridCol>
                <a:gridCol w="4490720">
                  <a:extLst>
                    <a:ext uri="{9D8B030D-6E8A-4147-A177-3AD203B41FA5}">
                      <a16:colId xmlns:a16="http://schemas.microsoft.com/office/drawing/2014/main" val="2257729685"/>
                    </a:ext>
                  </a:extLst>
                </a:gridCol>
                <a:gridCol w="4284831">
                  <a:extLst>
                    <a:ext uri="{9D8B030D-6E8A-4147-A177-3AD203B41FA5}">
                      <a16:colId xmlns:a16="http://schemas.microsoft.com/office/drawing/2014/main" val="548690778"/>
                    </a:ext>
                  </a:extLst>
                </a:gridCol>
              </a:tblGrid>
              <a:tr h="404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UPP*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St. Michael’s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2725539"/>
                  </a:ext>
                </a:extLst>
              </a:tr>
              <a:tr h="72863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Contribution Rates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9.2%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up to the YMPE +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11.5%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above YMPE </a:t>
                      </a:r>
                    </a:p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Matched 100%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by employer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5.9%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up to the YMPE +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7.4%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 above YMPE 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Employer pays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14.05%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64379"/>
                  </a:ext>
                </a:extLst>
              </a:tr>
              <a:tr h="641063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Averaging period for earnings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average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highest 48 months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of </a:t>
                      </a:r>
                    </a:p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pensionable earnings**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average of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highest 36 months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of </a:t>
                      </a:r>
                    </a:p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pensionable  earnings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142269"/>
                  </a:ext>
                </a:extLst>
              </a:tr>
              <a:tr h="666885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Benefit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formula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Pension formula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1.6%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2%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Pension formula of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1.6%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2%</a:t>
                      </a:r>
                      <a:endParaRPr lang="en-US" sz="14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109174"/>
                  </a:ext>
                </a:extLst>
              </a:tr>
              <a:tr h="7293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Early unreduced pension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A7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Available as early as age 60</a:t>
                      </a: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 if age + </a:t>
                      </a:r>
                      <a:br>
                        <a:rPr lang="en-US" sz="1400" b="0" dirty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eligibility service = at least 80 points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Not available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18923"/>
                  </a:ext>
                </a:extLst>
              </a:tr>
              <a:tr h="7293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Indexation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A7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Funded conditional indexation***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at a target of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75% of CPI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(consumer price index)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Discretionary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68275"/>
                  </a:ext>
                </a:extLst>
              </a:tr>
              <a:tr h="729344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Added 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accent6"/>
                          </a:solidFill>
                        </a:rPr>
                        <a:t>Features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B4A72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bg1"/>
                          </a:solidFill>
                        </a:rPr>
                        <a:t>Career flexibility, protection for loved ones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Survivor benefits available at cost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814490"/>
                  </a:ext>
                </a:extLst>
              </a:tr>
            </a:tbl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A59E1D03-1D4F-5956-12A8-F5D69F6F42B7}"/>
              </a:ext>
            </a:extLst>
          </p:cNvPr>
          <p:cNvSpPr txBox="1"/>
          <p:nvPr/>
        </p:nvSpPr>
        <p:spPr>
          <a:xfrm>
            <a:off x="646348" y="6185955"/>
            <a:ext cx="7628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* Applying to post-conversion service</a:t>
            </a:r>
          </a:p>
          <a:p>
            <a:pPr marL="180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** Limited in each year to the pensionable earnings maximum. The maximum for 2022 is $191,400</a:t>
            </a:r>
          </a:p>
          <a:p>
            <a:pPr marL="180000"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*** Payable conditional on plan health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99469FC-94ED-E76A-63D4-96132820C3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236" y="4014196"/>
            <a:ext cx="284615" cy="28461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BE26D51-10BC-CF14-DDEA-EC8B57DBE5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235" y="4788494"/>
            <a:ext cx="284615" cy="2846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ECC957F-46CB-B5E8-6A08-68911F2743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235" y="5468139"/>
            <a:ext cx="284615" cy="2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6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24A93B-C8D9-0177-454A-0135A0671B2B}"/>
              </a:ext>
            </a:extLst>
          </p:cNvPr>
          <p:cNvSpPr txBox="1"/>
          <p:nvPr/>
        </p:nvSpPr>
        <p:spPr>
          <a:xfrm>
            <a:off x="1108460" y="626861"/>
            <a:ext cx="102731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600" dirty="0">
                <a:solidFill>
                  <a:schemeClr val="accent6"/>
                </a:solidFill>
                <a:latin typeface="Century Gothic" panose="020B0502020202020204" pitchFamily="34" charset="0"/>
              </a:rPr>
              <a:t>Career flexibility tailored to the university community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DC6492-0FDD-6A97-C9B6-B4DB26468DEC}"/>
              </a:ext>
            </a:extLst>
          </p:cNvPr>
          <p:cNvSpPr txBox="1"/>
          <p:nvPr/>
        </p:nvSpPr>
        <p:spPr>
          <a:xfrm>
            <a:off x="643429" y="6294743"/>
            <a:ext cx="104083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 For eligible employment classes</a:t>
            </a:r>
          </a:p>
          <a:p>
            <a:r>
              <a:rPr lang="en-US" sz="1050" baseline="30000" dirty="0"/>
              <a:t>2</a:t>
            </a:r>
            <a:r>
              <a:rPr lang="en-US" sz="1050" dirty="0"/>
              <a:t> Canada’s maximum pensionable age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C67E2D-58B0-1411-E978-D3CFC1F25676}"/>
              </a:ext>
            </a:extLst>
          </p:cNvPr>
          <p:cNvSpPr/>
          <p:nvPr/>
        </p:nvSpPr>
        <p:spPr>
          <a:xfrm>
            <a:off x="707446" y="2212105"/>
            <a:ext cx="2694431" cy="3035808"/>
          </a:xfrm>
          <a:prstGeom prst="rect">
            <a:avLst/>
          </a:prstGeom>
          <a:solidFill>
            <a:schemeClr val="accent3">
              <a:lumMod val="20000"/>
              <a:lumOff val="80000"/>
              <a:alpha val="3868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494ACE-7B1D-B743-995B-0305F2735D7B}"/>
              </a:ext>
            </a:extLst>
          </p:cNvPr>
          <p:cNvSpPr/>
          <p:nvPr/>
        </p:nvSpPr>
        <p:spPr>
          <a:xfrm>
            <a:off x="3550594" y="2212105"/>
            <a:ext cx="2694432" cy="3035808"/>
          </a:xfrm>
          <a:prstGeom prst="rect">
            <a:avLst/>
          </a:prstGeom>
          <a:solidFill>
            <a:schemeClr val="accent3">
              <a:lumMod val="20000"/>
              <a:lumOff val="80000"/>
              <a:alpha val="3868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29F56BA-682C-D01A-03B3-B3AB62BB60C1}"/>
              </a:ext>
            </a:extLst>
          </p:cNvPr>
          <p:cNvSpPr/>
          <p:nvPr/>
        </p:nvSpPr>
        <p:spPr>
          <a:xfrm>
            <a:off x="6393742" y="2212105"/>
            <a:ext cx="2694432" cy="3035808"/>
          </a:xfrm>
          <a:prstGeom prst="rect">
            <a:avLst/>
          </a:prstGeom>
          <a:solidFill>
            <a:schemeClr val="accent3">
              <a:lumMod val="20000"/>
              <a:lumOff val="80000"/>
              <a:alpha val="3868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C8A232-DBA5-2134-1F7E-427BA7CBF819}"/>
              </a:ext>
            </a:extLst>
          </p:cNvPr>
          <p:cNvSpPr/>
          <p:nvPr/>
        </p:nvSpPr>
        <p:spPr>
          <a:xfrm>
            <a:off x="9236891" y="2212105"/>
            <a:ext cx="2694432" cy="3035808"/>
          </a:xfrm>
          <a:prstGeom prst="rect">
            <a:avLst/>
          </a:prstGeom>
          <a:solidFill>
            <a:schemeClr val="accent3">
              <a:lumMod val="20000"/>
              <a:lumOff val="80000"/>
              <a:alpha val="38687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3F6BEF-356D-9448-4F9A-B177DB5964A5}"/>
              </a:ext>
            </a:extLst>
          </p:cNvPr>
          <p:cNvSpPr txBox="1"/>
          <p:nvPr/>
        </p:nvSpPr>
        <p:spPr>
          <a:xfrm>
            <a:off x="931893" y="3210139"/>
            <a:ext cx="2245535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Continue service during paid leaves</a:t>
            </a:r>
          </a:p>
          <a:p>
            <a:pPr algn="ctr">
              <a:spcAft>
                <a:spcPts val="3000"/>
              </a:spcAft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Options to contribute during unpaid leave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4C0493-E378-541B-CB8B-A16D73B27501}"/>
              </a:ext>
            </a:extLst>
          </p:cNvPr>
          <p:cNvSpPr txBox="1"/>
          <p:nvPr/>
        </p:nvSpPr>
        <p:spPr>
          <a:xfrm>
            <a:off x="3606748" y="3210139"/>
            <a:ext cx="25821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Combine part-time service at multiple participating employers</a:t>
            </a:r>
            <a:r>
              <a:rPr lang="en-US" baseline="30000" dirty="0">
                <a:solidFill>
                  <a:schemeClr val="accent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D9041C-F61F-4EC0-5A67-4FB39E56535E}"/>
              </a:ext>
            </a:extLst>
          </p:cNvPr>
          <p:cNvSpPr txBox="1"/>
          <p:nvPr/>
        </p:nvSpPr>
        <p:spPr>
          <a:xfrm>
            <a:off x="6449896" y="3210139"/>
            <a:ext cx="25821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Move between UPP participating employers without losing any years of service</a:t>
            </a:r>
            <a:r>
              <a:rPr lang="en-US" baseline="30000" dirty="0">
                <a:solidFill>
                  <a:schemeClr val="accent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A4CC7F-407A-949B-9162-27746EDFB252}"/>
              </a:ext>
            </a:extLst>
          </p:cNvPr>
          <p:cNvSpPr txBox="1"/>
          <p:nvPr/>
        </p:nvSpPr>
        <p:spPr>
          <a:xfrm>
            <a:off x="9293045" y="3210139"/>
            <a:ext cx="2582124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en-US" dirty="0">
                <a:solidFill>
                  <a:schemeClr val="accent6"/>
                </a:solidFill>
                <a:latin typeface="Century Gothic" panose="020B0502020202020204" pitchFamily="34" charset="0"/>
              </a:rPr>
              <a:t>No cap on years of service - continue contributing and growing your pension until age 71</a:t>
            </a:r>
            <a:r>
              <a:rPr lang="en-US" baseline="30000" dirty="0">
                <a:solidFill>
                  <a:schemeClr val="accent6"/>
                </a:solidFill>
                <a:latin typeface="Century Gothic" panose="020B0502020202020204" pitchFamily="34" charset="0"/>
              </a:rPr>
              <a:t>2</a:t>
            </a:r>
          </a:p>
          <a:p>
            <a:pPr algn="ctr">
              <a:spcAft>
                <a:spcPts val="3000"/>
              </a:spcAft>
            </a:pPr>
            <a:endParaRPr lang="en-US" dirty="0">
              <a:solidFill>
                <a:schemeClr val="accent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8B27B5CC-5550-B30A-0AD7-76FDF6CD0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8626" y="2475282"/>
            <a:ext cx="564451" cy="451560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ABB998F3-56BE-38C1-7B41-6750FF9CD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60356" y="2405780"/>
            <a:ext cx="634101" cy="634101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5B481E48-B6D7-B4CC-DD5E-750A3AF83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14906" y="2366739"/>
            <a:ext cx="575297" cy="511375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53068724-84D5-37F8-A097-0199B13D11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19036" y="2399727"/>
            <a:ext cx="527115" cy="52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464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 sheet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layout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lank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ster Slide Layout 1">
  <a:themeElements>
    <a:clrScheme name="UPP">
      <a:dk1>
        <a:sysClr val="windowText" lastClr="000000"/>
      </a:dk1>
      <a:lt1>
        <a:sysClr val="window" lastClr="FFFFFF"/>
      </a:lt1>
      <a:dk2>
        <a:srgbClr val="0B4A72"/>
      </a:dk2>
      <a:lt2>
        <a:srgbClr val="D9E0E4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A3A2A4"/>
      </a:accent6>
      <a:hlink>
        <a:srgbClr val="4395C8"/>
      </a:hlink>
      <a:folHlink>
        <a:srgbClr val="B4A5C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000" dirty="0" smtClean="0">
            <a:solidFill>
              <a:srgbClr val="054A73"/>
            </a:solidFill>
            <a:latin typeface="Univers 55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ver slide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_UPP_Presentation Template_System-Font - FINAL" id="{0013DCED-1730-4785-B6BB-BF6FCDD02BBB}" vid="{62573116-5958-45D3-8284-3DA2B06AD876}"/>
    </a:ext>
  </a:extLst>
</a:theme>
</file>

<file path=ppt/theme/theme7.xml><?xml version="1.0" encoding="utf-8"?>
<a:theme xmlns:a="http://schemas.openxmlformats.org/drawingml/2006/main" name="1_Text layout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Text layouts">
  <a:themeElements>
    <a:clrScheme name="UPP Colours">
      <a:dk1>
        <a:srgbClr val="545454"/>
      </a:dk1>
      <a:lt1>
        <a:srgbClr val="FFFFFF"/>
      </a:lt1>
      <a:dk2>
        <a:srgbClr val="0B4A72"/>
      </a:dk2>
      <a:lt2>
        <a:srgbClr val="EFE8DE"/>
      </a:lt2>
      <a:accent1>
        <a:srgbClr val="4395C8"/>
      </a:accent1>
      <a:accent2>
        <a:srgbClr val="EFC241"/>
      </a:accent2>
      <a:accent3>
        <a:srgbClr val="8DCCDB"/>
      </a:accent3>
      <a:accent4>
        <a:srgbClr val="E98286"/>
      </a:accent4>
      <a:accent5>
        <a:srgbClr val="B4A5C6"/>
      </a:accent5>
      <a:accent6>
        <a:srgbClr val="123049"/>
      </a:accent6>
      <a:hlink>
        <a:srgbClr val="61B1C1"/>
      </a:hlink>
      <a:folHlink>
        <a:srgbClr val="B4A5C6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8fe6429-02fe-4340-9663-30cc404a2b83">
      <UserInfo>
        <DisplayName>Kelly Conlon</DisplayName>
        <AccountId>11</AccountId>
        <AccountType/>
      </UserInfo>
      <UserInfo>
        <DisplayName>Patrick Jordan</DisplayName>
        <AccountId>10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C4FBA25350D4382953D8AE44806B7" ma:contentTypeVersion="4" ma:contentTypeDescription="Create a new document." ma:contentTypeScope="" ma:versionID="568afe3c6683b378b2e4123e194ce3ed">
  <xsd:schema xmlns:xsd="http://www.w3.org/2001/XMLSchema" xmlns:xs="http://www.w3.org/2001/XMLSchema" xmlns:p="http://schemas.microsoft.com/office/2006/metadata/properties" xmlns:ns2="32e64f35-c9fa-428c-bb72-1888bc61a1b6" xmlns:ns3="78fe6429-02fe-4340-9663-30cc404a2b83" targetNamespace="http://schemas.microsoft.com/office/2006/metadata/properties" ma:root="true" ma:fieldsID="7e224baaf65cc14a8d5c83b0d54656b2" ns2:_="" ns3:_="">
    <xsd:import namespace="32e64f35-c9fa-428c-bb72-1888bc61a1b6"/>
    <xsd:import namespace="78fe6429-02fe-4340-9663-30cc404a2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64f35-c9fa-428c-bb72-1888bc61a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e6429-02fe-4340-9663-30cc404a2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C27885-5AEE-4C18-8F9B-8741F1F04AE5}">
  <ds:schemaRefs>
    <ds:schemaRef ds:uri="http://purl.org/dc/terms/"/>
    <ds:schemaRef ds:uri="32e64f35-c9fa-428c-bb72-1888bc61a1b6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8fe6429-02fe-4340-9663-30cc404a2b83"/>
  </ds:schemaRefs>
</ds:datastoreItem>
</file>

<file path=customXml/itemProps2.xml><?xml version="1.0" encoding="utf-8"?>
<ds:datastoreItem xmlns:ds="http://schemas.openxmlformats.org/officeDocument/2006/customXml" ds:itemID="{4D27CA2B-2E6B-425E-A9F3-4144E10CCD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e64f35-c9fa-428c-bb72-1888bc61a1b6"/>
    <ds:schemaRef ds:uri="78fe6429-02fe-4340-9663-30cc404a2b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62CEA3-7A1F-488C-85FA-FD165D4961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6410</TotalTime>
  <Words>1373</Words>
  <Application>Microsoft Office PowerPoint</Application>
  <PresentationFormat>Widescreen</PresentationFormat>
  <Paragraphs>258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Arial</vt:lpstr>
      <vt:lpstr>Arial,Sans-Serif</vt:lpstr>
      <vt:lpstr>Calibri</vt:lpstr>
      <vt:lpstr>Century Gothic</vt:lpstr>
      <vt:lpstr>Segoe UI</vt:lpstr>
      <vt:lpstr>Stolzl Book</vt:lpstr>
      <vt:lpstr>Univers</vt:lpstr>
      <vt:lpstr>Univers 55</vt:lpstr>
      <vt:lpstr>Univers Light</vt:lpstr>
      <vt:lpstr>Cover slides</vt:lpstr>
      <vt:lpstr>Slip sheets</vt:lpstr>
      <vt:lpstr>Text layouts</vt:lpstr>
      <vt:lpstr>Blank</vt:lpstr>
      <vt:lpstr>Master Slide Layout 1</vt:lpstr>
      <vt:lpstr>1_Cover slides</vt:lpstr>
      <vt:lpstr>1_Text layouts</vt:lpstr>
      <vt:lpstr>2_Text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 Siemens</dc:creator>
  <cp:lastModifiedBy>Nancy Schryburt</cp:lastModifiedBy>
  <cp:revision>81</cp:revision>
  <cp:lastPrinted>2022-05-26T10:33:59Z</cp:lastPrinted>
  <dcterms:created xsi:type="dcterms:W3CDTF">2021-05-13T14:06:05Z</dcterms:created>
  <dcterms:modified xsi:type="dcterms:W3CDTF">2022-09-13T14:23:40Z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0x010100211D0563BB7B1D4AB70951B757D3082F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hecked out?">
    <vt:bool>true</vt:bool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