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62" r:id="rId5"/>
    <p:sldId id="264" r:id="rId6"/>
    <p:sldId id="257" r:id="rId7"/>
    <p:sldId id="258" r:id="rId8"/>
    <p:sldId id="268" r:id="rId9"/>
    <p:sldId id="265" r:id="rId10"/>
    <p:sldId id="267" r:id="rId11"/>
    <p:sldId id="266" r:id="rId12"/>
    <p:sldId id="269" r:id="rId13"/>
    <p:sldId id="27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D5E42-3A8F-453B-892C-683C3D3B1878}" type="datetimeFigureOut">
              <a:rPr lang="en-CA" smtClean="0"/>
              <a:t>2023-08-09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17E9A-AF68-4E1F-BC64-A36CFF2B78D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448200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1E808-AF50-4659-9F5D-3484FAAFF3D7}" type="datetimeFigureOut">
              <a:rPr lang="en-CA" smtClean="0"/>
              <a:t>2023-08-09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72912-ABE8-48A7-93B4-2D7D7BE8FF6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345447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3183-029C-4406-8E58-2472491EBC11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36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99A4-62F8-45C1-BFC2-9F0D56BE3BFE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88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AB57-E721-4756-9A79-DC169188CC57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153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BD76-E91D-4F20-9CB1-102AE089B781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091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A6D-26F1-4CE4-97F9-442C71498125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18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206A-0EFD-46A5-8244-8D5C08860C1E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03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8D2C-8C4D-4B41-BC09-BC8F01046B31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92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C8F1-40CD-4BDB-9E93-9D45DFF6D3C9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492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8C1E-B561-4840-BAAC-3201BE212D0C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096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1630-9615-44D1-840D-76D61A0EF916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25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79CF-C630-48F7-A17F-3401EEE3133F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84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3461-0DAB-4D07-9C9B-FC62CD7F0550}" type="datetime1">
              <a:rPr lang="en-CA" smtClean="0"/>
              <a:t>2023-08-09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7BFC-5D32-478F-9090-73C9244F0F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328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inance.utoronto.ca/wp-content/uploads/2018/01/Expense_Reimbursement_Checklis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FINANCE LEARNING FORUM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Presented by Finance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1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5" y="299403"/>
            <a:ext cx="27432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5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023"/>
            <a:ext cx="10515600" cy="694481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7030A0"/>
                </a:solidFill>
              </a:rPr>
              <a:t>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066"/>
            <a:ext cx="10515600" cy="4926897"/>
          </a:xfrm>
        </p:spPr>
        <p:txBody>
          <a:bodyPr/>
          <a:lstStyle/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680532"/>
            <a:ext cx="1609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solidFill>
                  <a:prstClr val="black"/>
                </a:solidFill>
                <a:latin typeface="Calibri" panose="020F0502020204030204"/>
              </a:rPr>
              <a:t>HR Hiring Form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07" name="Picture 12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797" y="646607"/>
            <a:ext cx="6065135" cy="60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1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023"/>
            <a:ext cx="10515600" cy="694481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7030A0"/>
                </a:solidFill>
              </a:rPr>
              <a:t>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962" y="1250066"/>
            <a:ext cx="8713837" cy="4926897"/>
          </a:xfrm>
        </p:spPr>
        <p:txBody>
          <a:bodyPr/>
          <a:lstStyle/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339" y="981474"/>
            <a:ext cx="23226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CA" dirty="0">
                <a:solidFill>
                  <a:prstClr val="black"/>
                </a:solidFill>
              </a:rPr>
              <a:t>2023 USMC Bi-Weekly </a:t>
            </a:r>
          </a:p>
          <a:p>
            <a:pPr lvl="0">
              <a:defRPr/>
            </a:pPr>
            <a:r>
              <a:rPr lang="en-CA" dirty="0">
                <a:solidFill>
                  <a:prstClr val="black"/>
                </a:solidFill>
              </a:rPr>
              <a:t>Payroll Schedule and</a:t>
            </a:r>
          </a:p>
          <a:p>
            <a:pPr lvl="0">
              <a:defRPr/>
            </a:pPr>
            <a:r>
              <a:rPr lang="en-CA" dirty="0">
                <a:solidFill>
                  <a:prstClr val="black"/>
                </a:solidFill>
              </a:rPr>
              <a:t>Due Dates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3ECAB-D9EF-25FE-3FC1-15A5F054A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695" y="828312"/>
            <a:ext cx="6676008" cy="545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12</a:t>
            </a:fld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862149" y="263040"/>
            <a:ext cx="10737668" cy="541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 Accounts Structure</a:t>
            </a:r>
            <a:endParaRPr lang="en-CA" sz="28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    –          XXXX       -          XXXX</a:t>
            </a:r>
          </a:p>
          <a:p>
            <a:r>
              <a:rPr lang="en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                   ↓                  ↓                              </a:t>
            </a:r>
            <a:r>
              <a:rPr lang="en-CA" b="1" dirty="0"/>
              <a:t>Revenue account starts with 4XXX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     Department    Account Code       </a:t>
            </a: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                                            </a:t>
            </a:r>
            <a:r>
              <a:rPr lang="en-CA" b="1" dirty="0"/>
              <a:t>Expense account starts with 5XXX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Fund:  11-xxxx-xxxx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Expandable Fund: 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21-0000-xxxx			                          21 funds project code starts with 1xxx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28-0000-xxxx     Need provide project code           28 funds project code starts with 2xxx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31-0000-xxxx               </a:t>
            </a:r>
            <a:r>
              <a:rPr lang="en-CA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→→→→→ </a:t>
            </a: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31 funds project code starts with 3xxx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41-0000-xxxx        			            41 funds project code starts with 4xxx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50-0000-xxxx			                          50 funds project code starts with 5xxx</a:t>
            </a: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5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13</a:t>
            </a:fld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639192" y="310718"/>
            <a:ext cx="11271344" cy="113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40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 Accounts Structure</a:t>
            </a:r>
            <a:endParaRPr lang="en-CA" sz="2800" b="1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8C5FE4-AE1A-EC27-78F2-ED956EB56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82887"/>
              </p:ext>
            </p:extLst>
          </p:nvPr>
        </p:nvGraphicFramePr>
        <p:xfrm>
          <a:off x="798990" y="1704513"/>
          <a:ext cx="8629095" cy="4472438"/>
        </p:xfrm>
        <a:graphic>
          <a:graphicData uri="http://schemas.openxmlformats.org/drawingml/2006/table">
            <a:tbl>
              <a:tblPr/>
              <a:tblGrid>
                <a:gridCol w="854823">
                  <a:extLst>
                    <a:ext uri="{9D8B030D-6E8A-4147-A177-3AD203B41FA5}">
                      <a16:colId xmlns:a16="http://schemas.microsoft.com/office/drawing/2014/main" val="543814538"/>
                    </a:ext>
                  </a:extLst>
                </a:gridCol>
                <a:gridCol w="2633780">
                  <a:extLst>
                    <a:ext uri="{9D8B030D-6E8A-4147-A177-3AD203B41FA5}">
                      <a16:colId xmlns:a16="http://schemas.microsoft.com/office/drawing/2014/main" val="3025587660"/>
                    </a:ext>
                  </a:extLst>
                </a:gridCol>
                <a:gridCol w="673848">
                  <a:extLst>
                    <a:ext uri="{9D8B030D-6E8A-4147-A177-3AD203B41FA5}">
                      <a16:colId xmlns:a16="http://schemas.microsoft.com/office/drawing/2014/main" val="3112439707"/>
                    </a:ext>
                  </a:extLst>
                </a:gridCol>
                <a:gridCol w="1232178">
                  <a:extLst>
                    <a:ext uri="{9D8B030D-6E8A-4147-A177-3AD203B41FA5}">
                      <a16:colId xmlns:a16="http://schemas.microsoft.com/office/drawing/2014/main" val="3795102193"/>
                    </a:ext>
                  </a:extLst>
                </a:gridCol>
                <a:gridCol w="3234466">
                  <a:extLst>
                    <a:ext uri="{9D8B030D-6E8A-4147-A177-3AD203B41FA5}">
                      <a16:colId xmlns:a16="http://schemas.microsoft.com/office/drawing/2014/main" val="693270049"/>
                    </a:ext>
                  </a:extLst>
                </a:gridCol>
              </a:tblGrid>
              <a:tr h="1542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Department List 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</a:t>
                      </a:r>
                    </a:p>
                  </a:txBody>
                  <a:tcPr marL="6820" marR="6820" marT="68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6820" marR="6820" marT="68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55402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1113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Audio Visual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11-dept-5029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Legal Fees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199831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Principal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11-dept-5031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Professional Advisory Fees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37361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1141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Registrar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11-dept-5106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Honorarium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177736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1216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Theology - Academic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11-dept-5112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Recruitment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2310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1242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Theology Administration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11-dept-5113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Travel and Accommodation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2385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1243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Theology -MASI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11-dept-5114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Meals and Entertainment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970541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1318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Continuing Education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11-dept-5115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Membership and Association fees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531716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Corporate Social Responsibility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11-dept-5117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Labour Relations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238316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1425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Life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11-dept-5301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Book Purchases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164674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1444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Alumni Affairs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11-dept-5302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Subscriptions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929926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1445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Development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11-dept-5400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Non Capitalized Equipment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96073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1446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Campaign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11-dept-5401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Equipment rental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36816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Dean of Students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11-dept-5402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Equipment Maintenance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65181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Food Services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11-dept-5404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Office Supplies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357392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2383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Parking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11-dept-5406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Printing (outsourced)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854883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2384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Summer Residence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11-dept-5407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Postage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54590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2385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Mail Room 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11-dept-5408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Telephone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270401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2386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Technology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11-dept-5410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Computer Expenses (Toner)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914316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Library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11-dept-5411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Computer Expenses non-capitalized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450995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3150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Housekeeping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11-dept-5412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Photocopy Paper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616081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3151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Physical Plant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11-dept-5413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Photocopy Charges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877670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3152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Groundskeeping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11-dept-5415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Miscellaneous Expense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07433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3244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11-dept-5424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Committee Costs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459437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3245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President's Office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11-dept-5607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Repairs and maintenance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976554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3248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Finance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11-dept-5612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External Contractors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14883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3247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Human Resources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11-dept-5613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Special Projects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535452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11-dept-5617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Food Costs ( Internal Catering)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430422"/>
                  </a:ext>
                </a:extLst>
              </a:tr>
              <a:tr h="15422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11-dept-5624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Room rental-External</a:t>
                      </a:r>
                    </a:p>
                  </a:txBody>
                  <a:tcPr marL="6820" marR="6820" marT="68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411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06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14</a:t>
            </a:fld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54" y="151459"/>
            <a:ext cx="11603622" cy="630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4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959"/>
            <a:ext cx="10515600" cy="677119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B0F0"/>
                </a:solidFill>
              </a:rPr>
              <a:t>Accounts Payable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0618"/>
            <a:ext cx="4544028" cy="4996345"/>
          </a:xfrm>
        </p:spPr>
        <p:txBody>
          <a:bodyPr/>
          <a:lstStyle/>
          <a:p>
            <a:pPr marL="0" indent="0">
              <a:buNone/>
            </a:pPr>
            <a:r>
              <a:rPr lang="en-CA" u="sng" dirty="0"/>
              <a:t>Invoices</a:t>
            </a:r>
            <a:r>
              <a:rPr lang="en-CA" dirty="0"/>
              <a:t> (</a:t>
            </a:r>
            <a:r>
              <a:rPr lang="en-CA" dirty="0">
                <a:solidFill>
                  <a:srgbClr val="FF0000"/>
                </a:solidFill>
              </a:rPr>
              <a:t>Net 30 days</a:t>
            </a:r>
            <a:r>
              <a:rPr lang="en-CA" dirty="0"/>
              <a:t>)</a:t>
            </a:r>
          </a:p>
          <a:p>
            <a:r>
              <a:rPr lang="en-CA" dirty="0"/>
              <a:t>Original Invoice</a:t>
            </a:r>
          </a:p>
          <a:p>
            <a:r>
              <a:rPr lang="en-CA" dirty="0"/>
              <a:t>Authorization included</a:t>
            </a:r>
          </a:p>
          <a:p>
            <a:r>
              <a:rPr lang="en-CA" dirty="0"/>
              <a:t>GL Budget account provided</a:t>
            </a:r>
          </a:p>
          <a:p>
            <a:r>
              <a:rPr lang="en-CA" dirty="0"/>
              <a:t>USMC Procurement policy applied</a:t>
            </a:r>
          </a:p>
          <a:p>
            <a:r>
              <a:rPr lang="en-CA" dirty="0"/>
              <a:t>Contract might be required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2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847" y="601227"/>
            <a:ext cx="6145301" cy="57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449"/>
            <a:ext cx="10515600" cy="630819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B0F0"/>
                </a:solidFill>
              </a:rPr>
              <a:t>Accounts Payable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0699"/>
            <a:ext cx="10515600" cy="5216264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u="sng" dirty="0">
                <a:solidFill>
                  <a:prstClr val="black"/>
                </a:solidFill>
              </a:rPr>
              <a:t>Employee expenses </a:t>
            </a:r>
            <a:r>
              <a:rPr lang="en-CA" sz="2400" dirty="0">
                <a:solidFill>
                  <a:prstClr val="black"/>
                </a:solidFill>
              </a:rPr>
              <a:t>(</a:t>
            </a:r>
            <a:r>
              <a:rPr lang="en-CA" sz="2400" dirty="0">
                <a:solidFill>
                  <a:srgbClr val="FF0000"/>
                </a:solidFill>
              </a:rPr>
              <a:t>Processing time 2 weeks upon receipt</a:t>
            </a:r>
            <a:r>
              <a:rPr lang="en-CA" sz="2400" dirty="0">
                <a:solidFill>
                  <a:prstClr val="black"/>
                </a:solidFill>
              </a:rPr>
              <a:t>)</a:t>
            </a:r>
            <a:endParaRPr lang="en-CA" sz="2400" u="sng" dirty="0">
              <a:solidFill>
                <a:prstClr val="black"/>
              </a:solidFill>
            </a:endParaRP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Backup documentation attached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Original receipt 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Meals – Itemized receipt &amp; No alcohol allowed (unless prior approval)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List of attendees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GL Budget account included</a:t>
            </a:r>
          </a:p>
          <a:p>
            <a:pPr lvl="0"/>
            <a:r>
              <a:rPr lang="en-CA" sz="2400" dirty="0">
                <a:solidFill>
                  <a:prstClr val="black"/>
                </a:solidFill>
              </a:rPr>
              <a:t>Authorization included</a:t>
            </a:r>
            <a:endParaRPr lang="en-CA" sz="2400" u="sng" dirty="0">
              <a:solidFill>
                <a:prstClr val="black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14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300"/>
            <a:ext cx="10515600" cy="513206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B0F0"/>
                </a:solidFill>
              </a:rPr>
              <a:t>Accounts Payable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98056"/>
            <a:ext cx="1012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Sample Expense</a:t>
            </a:r>
            <a:r>
              <a:rPr kumimoji="0" lang="en-CA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Reimbursement – </a:t>
            </a:r>
            <a:r>
              <a:rPr kumimoji="0" lang="en-CA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 account need to be filled by Department</a:t>
            </a:r>
            <a:r>
              <a:rPr lang="en-CA" dirty="0">
                <a:solidFill>
                  <a:srgbClr val="FF0000"/>
                </a:solidFill>
                <a:latin typeface="Calibri" panose="020F0502020204030204"/>
              </a:rPr>
              <a:t>, see slides 12-14 for details 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38970"/>
              </p:ext>
            </p:extLst>
          </p:nvPr>
        </p:nvGraphicFramePr>
        <p:xfrm>
          <a:off x="2199189" y="1047516"/>
          <a:ext cx="7355709" cy="5596858"/>
        </p:xfrm>
        <a:graphic>
          <a:graphicData uri="http://schemas.openxmlformats.org/drawingml/2006/table">
            <a:tbl>
              <a:tblPr/>
              <a:tblGrid>
                <a:gridCol w="752069">
                  <a:extLst>
                    <a:ext uri="{9D8B030D-6E8A-4147-A177-3AD203B41FA5}">
                      <a16:colId xmlns:a16="http://schemas.microsoft.com/office/drawing/2014/main" val="208153827"/>
                    </a:ext>
                  </a:extLst>
                </a:gridCol>
                <a:gridCol w="1841354">
                  <a:extLst>
                    <a:ext uri="{9D8B030D-6E8A-4147-A177-3AD203B41FA5}">
                      <a16:colId xmlns:a16="http://schemas.microsoft.com/office/drawing/2014/main" val="3465721852"/>
                    </a:ext>
                  </a:extLst>
                </a:gridCol>
                <a:gridCol w="611358">
                  <a:extLst>
                    <a:ext uri="{9D8B030D-6E8A-4147-A177-3AD203B41FA5}">
                      <a16:colId xmlns:a16="http://schemas.microsoft.com/office/drawing/2014/main" val="2904288155"/>
                    </a:ext>
                  </a:extLst>
                </a:gridCol>
                <a:gridCol w="560412">
                  <a:extLst>
                    <a:ext uri="{9D8B030D-6E8A-4147-A177-3AD203B41FA5}">
                      <a16:colId xmlns:a16="http://schemas.microsoft.com/office/drawing/2014/main" val="4259324945"/>
                    </a:ext>
                  </a:extLst>
                </a:gridCol>
                <a:gridCol w="560412">
                  <a:extLst>
                    <a:ext uri="{9D8B030D-6E8A-4147-A177-3AD203B41FA5}">
                      <a16:colId xmlns:a16="http://schemas.microsoft.com/office/drawing/2014/main" val="506037991"/>
                    </a:ext>
                  </a:extLst>
                </a:gridCol>
                <a:gridCol w="497336">
                  <a:extLst>
                    <a:ext uri="{9D8B030D-6E8A-4147-A177-3AD203B41FA5}">
                      <a16:colId xmlns:a16="http://schemas.microsoft.com/office/drawing/2014/main" val="4171791145"/>
                    </a:ext>
                  </a:extLst>
                </a:gridCol>
                <a:gridCol w="400293">
                  <a:extLst>
                    <a:ext uri="{9D8B030D-6E8A-4147-A177-3AD203B41FA5}">
                      <a16:colId xmlns:a16="http://schemas.microsoft.com/office/drawing/2014/main" val="1775727606"/>
                    </a:ext>
                  </a:extLst>
                </a:gridCol>
                <a:gridCol w="400293">
                  <a:extLst>
                    <a:ext uri="{9D8B030D-6E8A-4147-A177-3AD203B41FA5}">
                      <a16:colId xmlns:a16="http://schemas.microsoft.com/office/drawing/2014/main" val="3453261303"/>
                    </a:ext>
                  </a:extLst>
                </a:gridCol>
                <a:gridCol w="611358">
                  <a:extLst>
                    <a:ext uri="{9D8B030D-6E8A-4147-A177-3AD203B41FA5}">
                      <a16:colId xmlns:a16="http://schemas.microsoft.com/office/drawing/2014/main" val="1397444414"/>
                    </a:ext>
                  </a:extLst>
                </a:gridCol>
                <a:gridCol w="560412">
                  <a:extLst>
                    <a:ext uri="{9D8B030D-6E8A-4147-A177-3AD203B41FA5}">
                      <a16:colId xmlns:a16="http://schemas.microsoft.com/office/drawing/2014/main" val="2297937408"/>
                    </a:ext>
                  </a:extLst>
                </a:gridCol>
                <a:gridCol w="560412">
                  <a:extLst>
                    <a:ext uri="{9D8B030D-6E8A-4147-A177-3AD203B41FA5}">
                      <a16:colId xmlns:a16="http://schemas.microsoft.com/office/drawing/2014/main" val="2314292229"/>
                    </a:ext>
                  </a:extLst>
                </a:gridCol>
              </a:tblGrid>
              <a:tr h="14946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UNIVERSITY OF ST. MICHAEL'S COLLEGE - EXPENSE REPORT CDN $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11063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143966"/>
                  </a:ext>
                </a:extLst>
              </a:tr>
              <a:tr h="129534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Pay to: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Date Prepared: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669862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707482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Ref# or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Expense Details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G. L. Account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Net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GST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OVAT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263127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(Attach original supporting receipts)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Expense¹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GST ²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HST ²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Div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Dept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Acct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Expense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Recovered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Recovered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168460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622588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898668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626309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914963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753010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13585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915406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880419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855958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690235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122776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53497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030595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368728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65861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238496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Total expenses this page:  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-  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12579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Add balance forward from other pages:  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40912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Less cash advance:  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Note 1: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Total expense is the amount to be reimbursed including taxes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493655"/>
                  </a:ext>
                </a:extLst>
              </a:tr>
              <a:tr h="21594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Amount to be reimbursed:  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Note 2: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If HST amount is shaded, amount entered for HST is not at 13% tax rate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09687"/>
                  </a:ext>
                </a:extLst>
              </a:tr>
              <a:tr h="21594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If GST amount is shaded, amount entered for GST is not at 5% tax rate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819146"/>
                  </a:ext>
                </a:extLst>
              </a:tr>
              <a:tr h="137006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858772"/>
                  </a:ext>
                </a:extLst>
              </a:tr>
              <a:tr h="219211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Forward cheque to: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Special instruct: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334278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048980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25449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Approved by: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Date: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093388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27630"/>
                  </a:ext>
                </a:extLst>
              </a:tr>
              <a:tr h="1104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Expenses should be approved by the one-up Manager / Supervisor.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66937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929969"/>
                  </a:ext>
                </a:extLst>
              </a:tr>
              <a:tr h="11458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Staff Expense Reimbursement might be held until it accumulates over $20.00.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390146"/>
                  </a:ext>
                </a:extLst>
              </a:tr>
              <a:tr h="110461"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194551"/>
                  </a:ext>
                </a:extLst>
              </a:tr>
              <a:tr h="11957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USMC follows UofT Per Diem and Mileage rates. Please see attached for more details.</a:t>
                      </a:r>
                    </a:p>
                  </a:txBody>
                  <a:tcPr marL="259137" marR="4319" marT="4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7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Rev 02/19</a:t>
                      </a: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20040"/>
                  </a:ext>
                </a:extLst>
              </a:tr>
              <a:tr h="2159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CA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https://finance.utoronto.ca/wp-content/uploads/2018/01/Expense_Reimbursement_Checklist.pdf</a:t>
                      </a:r>
                      <a:endParaRPr lang="en-CA" sz="70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19" marR="4319" marT="4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941575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189" y="1005939"/>
            <a:ext cx="1018120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8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48" y="70508"/>
            <a:ext cx="10515600" cy="441738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B0F0"/>
                </a:solidFill>
              </a:rPr>
              <a:t>Accounts Payable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757800"/>
              </p:ext>
            </p:extLst>
          </p:nvPr>
        </p:nvGraphicFramePr>
        <p:xfrm>
          <a:off x="6350114" y="637758"/>
          <a:ext cx="5422739" cy="5593080"/>
        </p:xfrm>
        <a:graphic>
          <a:graphicData uri="http://schemas.openxmlformats.org/drawingml/2006/table">
            <a:tbl>
              <a:tblPr/>
              <a:tblGrid>
                <a:gridCol w="645333">
                  <a:extLst>
                    <a:ext uri="{9D8B030D-6E8A-4147-A177-3AD203B41FA5}">
                      <a16:colId xmlns:a16="http://schemas.microsoft.com/office/drawing/2014/main" val="3474369935"/>
                    </a:ext>
                  </a:extLst>
                </a:gridCol>
                <a:gridCol w="402286">
                  <a:extLst>
                    <a:ext uri="{9D8B030D-6E8A-4147-A177-3AD203B41FA5}">
                      <a16:colId xmlns:a16="http://schemas.microsoft.com/office/drawing/2014/main" val="1029193112"/>
                    </a:ext>
                  </a:extLst>
                </a:gridCol>
                <a:gridCol w="494477">
                  <a:extLst>
                    <a:ext uri="{9D8B030D-6E8A-4147-A177-3AD203B41FA5}">
                      <a16:colId xmlns:a16="http://schemas.microsoft.com/office/drawing/2014/main" val="3564556301"/>
                    </a:ext>
                  </a:extLst>
                </a:gridCol>
                <a:gridCol w="402286">
                  <a:extLst>
                    <a:ext uri="{9D8B030D-6E8A-4147-A177-3AD203B41FA5}">
                      <a16:colId xmlns:a16="http://schemas.microsoft.com/office/drawing/2014/main" val="2262380984"/>
                    </a:ext>
                  </a:extLst>
                </a:gridCol>
                <a:gridCol w="58667">
                  <a:extLst>
                    <a:ext uri="{9D8B030D-6E8A-4147-A177-3AD203B41FA5}">
                      <a16:colId xmlns:a16="http://schemas.microsoft.com/office/drawing/2014/main" val="2918824678"/>
                    </a:ext>
                  </a:extLst>
                </a:gridCol>
                <a:gridCol w="469334">
                  <a:extLst>
                    <a:ext uri="{9D8B030D-6E8A-4147-A177-3AD203B41FA5}">
                      <a16:colId xmlns:a16="http://schemas.microsoft.com/office/drawing/2014/main" val="3975341233"/>
                    </a:ext>
                  </a:extLst>
                </a:gridCol>
                <a:gridCol w="419049">
                  <a:extLst>
                    <a:ext uri="{9D8B030D-6E8A-4147-A177-3AD203B41FA5}">
                      <a16:colId xmlns:a16="http://schemas.microsoft.com/office/drawing/2014/main" val="2680056398"/>
                    </a:ext>
                  </a:extLst>
                </a:gridCol>
                <a:gridCol w="42159">
                  <a:extLst>
                    <a:ext uri="{9D8B030D-6E8A-4147-A177-3AD203B41FA5}">
                      <a16:colId xmlns:a16="http://schemas.microsoft.com/office/drawing/2014/main" val="1935764183"/>
                    </a:ext>
                  </a:extLst>
                </a:gridCol>
                <a:gridCol w="754287">
                  <a:extLst>
                    <a:ext uri="{9D8B030D-6E8A-4147-A177-3AD203B41FA5}">
                      <a16:colId xmlns:a16="http://schemas.microsoft.com/office/drawing/2014/main" val="2715345077"/>
                    </a:ext>
                  </a:extLst>
                </a:gridCol>
                <a:gridCol w="377144">
                  <a:extLst>
                    <a:ext uri="{9D8B030D-6E8A-4147-A177-3AD203B41FA5}">
                      <a16:colId xmlns:a16="http://schemas.microsoft.com/office/drawing/2014/main" val="3556632921"/>
                    </a:ext>
                  </a:extLst>
                </a:gridCol>
                <a:gridCol w="1357717">
                  <a:extLst>
                    <a:ext uri="{9D8B030D-6E8A-4147-A177-3AD203B41FA5}">
                      <a16:colId xmlns:a16="http://schemas.microsoft.com/office/drawing/2014/main" val="4124639684"/>
                    </a:ext>
                  </a:extLst>
                </a:gridCol>
              </a:tblGrid>
              <a:tr h="7523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280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05465"/>
                  </a:ext>
                </a:extLst>
              </a:tr>
              <a:tr h="99981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800" b="1" i="1" u="none" strike="noStrike" dirty="0">
                          <a:effectLst/>
                          <a:latin typeface="Arial" panose="020B0604020202020204" pitchFamily="34" charset="0"/>
                        </a:rPr>
                        <a:t>DISBURSEMENT VOUCHER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28115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52707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945354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48258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81275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2645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PAYABLE TO 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DATE: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January 27,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66951"/>
                  </a:ext>
                </a:extLst>
              </a:tr>
              <a:tr h="87877"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TO BE PAID BY: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808551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491613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416298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6445"/>
                  </a:ext>
                </a:extLst>
              </a:tr>
              <a:tr h="7498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PLEASE DESCRIBE COMPLETELY, AND SHOW ALL REFERENCES WITH ATTACHMENTS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27753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838486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159385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21735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831316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24951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28490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11384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24517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812813"/>
                  </a:ext>
                </a:extLst>
              </a:tr>
              <a:tr h="9153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 panose="020B0604020202020204" pitchFamily="34" charset="0"/>
                        </a:rPr>
                        <a:t>APPROVALS (All approvals must be in print)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CA" sz="700" b="1" i="0" u="none" strike="noStrike" dirty="0">
                          <a:effectLst/>
                          <a:latin typeface="Arial" panose="020B0604020202020204" pitchFamily="34" charset="0"/>
                        </a:rPr>
                        <a:t>Allocation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40764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CA" sz="600" b="1" i="0" u="sng" strike="noStrike" dirty="0">
                          <a:effectLst/>
                          <a:latin typeface="Arial" panose="020B0604020202020204" pitchFamily="34" charset="0"/>
                        </a:rPr>
                        <a:t>Account #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sng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370665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Requested by: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405986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076625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42711"/>
                  </a:ext>
                </a:extLst>
              </a:tr>
              <a:tr h="834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effectLst/>
                          <a:latin typeface="Arial" panose="020B0604020202020204" pitchFamily="34" charset="0"/>
                        </a:rPr>
                        <a:t>Please confirm sufficient funds from budget: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83644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205573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906606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Approved by: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50818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1886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 $          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648732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50171"/>
                  </a:ext>
                </a:extLst>
              </a:tr>
              <a:tr h="83482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56043"/>
                  </a:ext>
                </a:extLst>
              </a:tr>
              <a:tr h="9998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 dirty="0">
                          <a:effectLst/>
                          <a:latin typeface="Arial" panose="020B0604020202020204" pitchFamily="34" charset="0"/>
                        </a:rPr>
                        <a:t>Honorarium Request (Please provide Information as required)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384879"/>
                  </a:ext>
                </a:extLst>
              </a:tr>
              <a:tr h="99981"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b="1" i="0" u="sng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95063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769898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Name: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419937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39724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701306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Date of Birth: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SIN: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560093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503890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047645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Address: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340961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08688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108796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City: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 Province: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Postal Code: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00375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76711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83494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Purpose/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85425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Event: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29173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86783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64463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Special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750673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Instructions: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493377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814952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179579"/>
                  </a:ext>
                </a:extLst>
              </a:tr>
              <a:tr h="74986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810925"/>
                  </a:ext>
                </a:extLst>
              </a:tr>
            </a:tbl>
          </a:graphicData>
        </a:graphic>
      </p:graphicFrame>
      <p:sp>
        <p:nvSpPr>
          <p:cNvPr id="8" name="LT"/>
          <p:cNvSpPr txBox="1">
            <a:spLocks noChangeArrowheads="1"/>
          </p:cNvSpPr>
          <p:nvPr/>
        </p:nvSpPr>
        <p:spPr bwMode="auto">
          <a:xfrm>
            <a:off x="10093125" y="4360762"/>
            <a:ext cx="1847561" cy="54979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>
            <a:noFill/>
          </a:ln>
          <a:extLs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7432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endParaRPr lang="en-CA" sz="6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988" y="794702"/>
            <a:ext cx="1018219" cy="302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5526" y="897038"/>
            <a:ext cx="5230793" cy="5695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2400" u="sng" dirty="0">
                <a:solidFill>
                  <a:prstClr val="black"/>
                </a:solidFill>
              </a:rPr>
              <a:t>Honorarium &amp; Stipend payment </a:t>
            </a:r>
            <a:r>
              <a:rPr lang="en-CA" sz="2000" dirty="0">
                <a:solidFill>
                  <a:prstClr val="black"/>
                </a:solidFill>
              </a:rPr>
              <a:t>(</a:t>
            </a:r>
            <a:r>
              <a:rPr lang="en-CA" sz="2000" dirty="0">
                <a:solidFill>
                  <a:srgbClr val="FF0000"/>
                </a:solidFill>
              </a:rPr>
              <a:t>Processing time 2 weeks upon receipt</a:t>
            </a:r>
            <a:r>
              <a:rPr lang="en-CA" sz="2000" dirty="0">
                <a:solidFill>
                  <a:prstClr val="black"/>
                </a:solidFill>
              </a:rPr>
              <a:t>)</a:t>
            </a:r>
            <a:endParaRPr lang="en-CA" sz="2000" u="sng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2400" dirty="0">
                <a:solidFill>
                  <a:prstClr val="black"/>
                </a:solidFill>
              </a:rPr>
              <a:t>Individual must provide: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First and last name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Date of Birth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SIN Number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Mailing address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GL Budget account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prstClr val="black"/>
                </a:solidFill>
              </a:rPr>
              <a:t>Authorization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CA" sz="2400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CA" sz="2400" dirty="0">
                <a:solidFill>
                  <a:prstClr val="black"/>
                </a:solidFill>
              </a:rPr>
              <a:t>* Urgent request must be submitted to Finance in person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C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385"/>
            <a:ext cx="10515600" cy="653969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Accounts Receivable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52" y="856527"/>
            <a:ext cx="5428525" cy="5636869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Payments can be received in:</a:t>
            </a:r>
          </a:p>
          <a:p>
            <a:pPr lvl="1"/>
            <a:r>
              <a:rPr lang="en-CA" dirty="0"/>
              <a:t>Cash</a:t>
            </a:r>
          </a:p>
          <a:p>
            <a:pPr lvl="1"/>
            <a:r>
              <a:rPr lang="en-CA" dirty="0"/>
              <a:t>Cheque</a:t>
            </a:r>
          </a:p>
          <a:p>
            <a:pPr lvl="1"/>
            <a:r>
              <a:rPr lang="en-CA" dirty="0"/>
              <a:t>debit &amp; credit card</a:t>
            </a:r>
          </a:p>
          <a:p>
            <a:pPr lvl="1"/>
            <a:r>
              <a:rPr lang="en-CA" dirty="0"/>
              <a:t>wire transfer</a:t>
            </a:r>
          </a:p>
          <a:p>
            <a:pPr lvl="0"/>
            <a:r>
              <a:rPr lang="en-CA" dirty="0"/>
              <a:t>Process frequency:</a:t>
            </a:r>
          </a:p>
          <a:p>
            <a:pPr lvl="1"/>
            <a:r>
              <a:rPr lang="en-CA" dirty="0"/>
              <a:t>Cheques: at least twice a week</a:t>
            </a:r>
          </a:p>
          <a:p>
            <a:pPr lvl="1"/>
            <a:r>
              <a:rPr lang="en-CA" dirty="0"/>
              <a:t>Cash: once a week</a:t>
            </a:r>
          </a:p>
          <a:p>
            <a:pPr lvl="0"/>
            <a:r>
              <a:rPr lang="en-CA" dirty="0"/>
              <a:t>When submit payments, ensure:</a:t>
            </a:r>
          </a:p>
          <a:p>
            <a:pPr lvl="1"/>
            <a:r>
              <a:rPr lang="en-CA" dirty="0"/>
              <a:t>backup is attached</a:t>
            </a:r>
          </a:p>
          <a:p>
            <a:pPr lvl="1"/>
            <a:r>
              <a:rPr lang="en-CA" dirty="0"/>
              <a:t>GL number if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6</a:t>
            </a:fld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2853" t="15267" r="8333" b="48117"/>
          <a:stretch/>
        </p:blipFill>
        <p:spPr bwMode="auto">
          <a:xfrm>
            <a:off x="6111433" y="468775"/>
            <a:ext cx="5729468" cy="5887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603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11"/>
            <a:ext cx="10515600" cy="520860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70C0"/>
                </a:solidFill>
              </a:rPr>
              <a:t>Accounts Receivable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2" y="839166"/>
            <a:ext cx="4861367" cy="5337798"/>
          </a:xfrm>
        </p:spPr>
        <p:txBody>
          <a:bodyPr/>
          <a:lstStyle/>
          <a:p>
            <a:pPr lvl="0"/>
            <a:r>
              <a:rPr lang="en-CA" dirty="0"/>
              <a:t>When submit documents for invoicing: </a:t>
            </a:r>
          </a:p>
          <a:p>
            <a:pPr lvl="1"/>
            <a:r>
              <a:rPr lang="en-CA" dirty="0"/>
              <a:t>supporting document</a:t>
            </a:r>
          </a:p>
          <a:p>
            <a:pPr lvl="1"/>
            <a:r>
              <a:rPr lang="en-CA" dirty="0"/>
              <a:t>client name &amp; address</a:t>
            </a:r>
          </a:p>
          <a:p>
            <a:pPr lvl="1"/>
            <a:r>
              <a:rPr lang="en-CA" dirty="0"/>
              <a:t>detailed line item description</a:t>
            </a:r>
          </a:p>
          <a:p>
            <a:pPr lvl="1"/>
            <a:r>
              <a:rPr lang="en-CA" dirty="0"/>
              <a:t>Amount</a:t>
            </a:r>
          </a:p>
          <a:p>
            <a:pPr lvl="1"/>
            <a:r>
              <a:rPr lang="en-CA" dirty="0"/>
              <a:t>GL number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7</a:t>
            </a:fld>
            <a:endParaRPr lang="en-CA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6570" t="9061" r="4007" b="703"/>
          <a:stretch/>
        </p:blipFill>
        <p:spPr bwMode="auto">
          <a:xfrm>
            <a:off x="5868365" y="532435"/>
            <a:ext cx="5220182" cy="5908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209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7BFC-5D32-478F-9090-73C9244F0FF9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86811"/>
            <a:ext cx="10515600" cy="596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solidFill>
                  <a:srgbClr val="0070C0"/>
                </a:solidFill>
              </a:rPr>
              <a:t>Accounts Receivable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7372" t="9185" r="3846" b="580"/>
          <a:stretch/>
        </p:blipFill>
        <p:spPr bwMode="auto">
          <a:xfrm>
            <a:off x="4890304" y="682905"/>
            <a:ext cx="5712106" cy="6038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18549" y="839661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Invoice Sample:</a:t>
            </a:r>
          </a:p>
        </p:txBody>
      </p:sp>
    </p:spTree>
    <p:extLst>
      <p:ext uri="{BB962C8B-B14F-4D97-AF65-F5344CB8AC3E}">
        <p14:creationId xmlns:p14="http://schemas.microsoft.com/office/powerpoint/2010/main" val="237634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597"/>
            <a:ext cx="10515600" cy="665545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251"/>
            <a:ext cx="10515600" cy="54650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u="sng" dirty="0">
                <a:solidFill>
                  <a:prstClr val="black"/>
                </a:solidFill>
              </a:rPr>
              <a:t>New Hires </a:t>
            </a:r>
          </a:p>
          <a:p>
            <a:pPr lvl="0"/>
            <a:r>
              <a:rPr lang="en-CA" dirty="0">
                <a:solidFill>
                  <a:prstClr val="black"/>
                </a:solidFill>
              </a:rPr>
              <a:t>Require completed HR Hiring Form with relevant authorization</a:t>
            </a:r>
          </a:p>
          <a:p>
            <a:pPr lvl="0"/>
            <a:r>
              <a:rPr lang="en-CA" dirty="0">
                <a:solidFill>
                  <a:prstClr val="black"/>
                </a:solidFill>
              </a:rPr>
              <a:t>Difficult to pay new hire without relevant information such as: 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Start date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Account code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Hourly rate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Benefits deduction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Employment status (FT, PT, Contract)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Employment Group</a:t>
            </a:r>
          </a:p>
          <a:p>
            <a:pPr lvl="1"/>
            <a:r>
              <a:rPr lang="en-CA" dirty="0">
                <a:solidFill>
                  <a:prstClr val="black"/>
                </a:solidFill>
              </a:rPr>
              <a:t>Tax deduction amounts</a:t>
            </a:r>
          </a:p>
          <a:p>
            <a:pPr lvl="0"/>
            <a:r>
              <a:rPr lang="en-CA" dirty="0">
                <a:solidFill>
                  <a:prstClr val="black"/>
                </a:solidFill>
              </a:rPr>
              <a:t>The completed HR Hiring Process Package will have the above information</a:t>
            </a:r>
          </a:p>
          <a:p>
            <a:pPr marL="0" lvl="0" indent="0">
              <a:buNone/>
            </a:pPr>
            <a:endParaRPr lang="en-CA" u="sng" dirty="0">
              <a:solidFill>
                <a:prstClr val="black"/>
              </a:solidFill>
            </a:endParaRPr>
          </a:p>
          <a:p>
            <a:pPr lvl="0"/>
            <a:endParaRPr lang="en-CA" sz="3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627BFC-5D32-478F-9090-73C9244F0FF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11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1361</Words>
  <Application>Microsoft Office PowerPoint</Application>
  <PresentationFormat>Widescreen</PresentationFormat>
  <Paragraphs>717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FINANCE LEARNING FORUM </vt:lpstr>
      <vt:lpstr>Accounts Payable</vt:lpstr>
      <vt:lpstr>Accounts Payable</vt:lpstr>
      <vt:lpstr>Accounts Payable</vt:lpstr>
      <vt:lpstr>Accounts Payable</vt:lpstr>
      <vt:lpstr>Accounts Receivable</vt:lpstr>
      <vt:lpstr>Accounts Receivable</vt:lpstr>
      <vt:lpstr>PowerPoint Presentation</vt:lpstr>
      <vt:lpstr>Payroll</vt:lpstr>
      <vt:lpstr>Payroll</vt:lpstr>
      <vt:lpstr>Payroll</vt:lpstr>
      <vt:lpstr>PowerPoint Presentation</vt:lpstr>
      <vt:lpstr>PowerPoint Presentation</vt:lpstr>
      <vt:lpstr>PowerPoint Presentation</vt:lpstr>
    </vt:vector>
  </TitlesOfParts>
  <Company>University of Toronto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Zhu</dc:creator>
  <cp:lastModifiedBy>Telma Liu</cp:lastModifiedBy>
  <cp:revision>22</cp:revision>
  <dcterms:created xsi:type="dcterms:W3CDTF">2020-01-24T19:37:03Z</dcterms:created>
  <dcterms:modified xsi:type="dcterms:W3CDTF">2023-08-09T15:52:04Z</dcterms:modified>
</cp:coreProperties>
</file>